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60"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Lst>
  <p:sldSz cy="5143500" cx="9144000"/>
  <p:notesSz cx="6858000" cy="9144000"/>
  <p:embeddedFontLst>
    <p:embeddedFont>
      <p:font typeface="Tahoma"/>
      <p:regular r:id="rId170"/>
      <p:bold r:id="rId171"/>
    </p:embeddedFont>
    <p:embeddedFont>
      <p:font typeface="Book Antiqua"/>
      <p:regular r:id="rId172"/>
      <p:bold r:id="rId173"/>
      <p:italic r:id="rId174"/>
      <p:boldItalic r:id="rId175"/>
    </p:embeddedFont>
    <p:embeddedFont>
      <p:font typeface="Arial Black"/>
      <p:regular r:id="rId1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77" roundtripDataSignature="AMtx7mirC4Qk12Xdj4pwLtjSx5OI0vQf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DB35CB-B230-49BD-A647-0303F0D564B3}">
  <a:tblStyle styleId="{0DDB35CB-B230-49BD-A647-0303F0D564B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D82B272-F18B-4CFE-8B3C-8FAF264B03E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176" Type="http://schemas.openxmlformats.org/officeDocument/2006/relationships/font" Target="fonts/ArialBlack-regular.fntdata"/><Relationship Id="rId36" Type="http://schemas.openxmlformats.org/officeDocument/2006/relationships/slide" Target="slides/slide28.xml"/><Relationship Id="rId175" Type="http://schemas.openxmlformats.org/officeDocument/2006/relationships/font" Target="fonts/BookAntiqua-boldItalic.fntdata"/><Relationship Id="rId39" Type="http://schemas.openxmlformats.org/officeDocument/2006/relationships/slide" Target="slides/slide31.xml"/><Relationship Id="rId174" Type="http://schemas.openxmlformats.org/officeDocument/2006/relationships/font" Target="fonts/BookAntiqua-italic.fntdata"/><Relationship Id="rId38" Type="http://schemas.openxmlformats.org/officeDocument/2006/relationships/slide" Target="slides/slide30.xml"/><Relationship Id="rId173" Type="http://schemas.openxmlformats.org/officeDocument/2006/relationships/font" Target="fonts/BookAntiqua-bold.fntdata"/><Relationship Id="rId177" Type="http://customschemas.google.com/relationships/presentationmetadata" Target="meta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slide" Target="slides/slide139.xml"/><Relationship Id="rId6" Type="http://schemas.openxmlformats.org/officeDocument/2006/relationships/slideMaster" Target="slideMasters/slideMaster2.xml"/><Relationship Id="rId146" Type="http://schemas.openxmlformats.org/officeDocument/2006/relationships/slide" Target="slides/slide138.xml"/><Relationship Id="rId7" Type="http://schemas.openxmlformats.org/officeDocument/2006/relationships/slideMaster" Target="slideMasters/slideMaster3.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font" Target="fonts/BookAntiqua-regular.fntdata"/><Relationship Id="rId65" Type="http://schemas.openxmlformats.org/officeDocument/2006/relationships/slide" Target="slides/slide57.xml"/><Relationship Id="rId171" Type="http://schemas.openxmlformats.org/officeDocument/2006/relationships/font" Target="fonts/Tahoma-bold.fntdata"/><Relationship Id="rId68" Type="http://schemas.openxmlformats.org/officeDocument/2006/relationships/slide" Target="slides/slide60.xml"/><Relationship Id="rId170" Type="http://schemas.openxmlformats.org/officeDocument/2006/relationships/font" Target="fonts/Tahoma-regular.fntdata"/><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1" name="Google Shape;35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2" name="Google Shape;352;p1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18" name="Google Shape;1518;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19" name="Google Shape;1519;p10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30" name="Google Shape;1530;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31" name="Google Shape;1531;p10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2" name="Google Shape;1542;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43" name="Google Shape;1543;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44" name="Google Shape;1544;p10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5" name="Google Shape;1555;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56" name="Google Shape;1556;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57" name="Google Shape;1557;p10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8" name="Google Shape;1568;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69" name="Google Shape;1569;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70" name="Google Shape;1570;p10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0" name="Google Shape;1590;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91" name="Google Shape;1591;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92" name="Google Shape;1592;p10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3" name="Google Shape;1603;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04" name="Google Shape;1604;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05" name="Google Shape;1605;p10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6" name="Google Shape;1616;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17" name="Google Shape;1617;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18" name="Google Shape;1618;p10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9" name="Google Shape;1629;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30" name="Google Shape;1630;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31" name="Google Shape;1631;p10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3" name="Google Shape;36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64" name="Google Shape;364;p1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2" name="Google Shape;1642;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43" name="Google Shape;1643;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44" name="Google Shape;1644;p11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6" name="Google Shape;1656;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57" name="Google Shape;1657;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58" name="Google Shape;1658;p11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0" name="Google Shape;1670;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71" name="Google Shape;1671;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72" name="Google Shape;1672;p11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2" name="Google Shape;1682;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83" name="Google Shape;1683;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84" name="Google Shape;1684;p11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4" name="Google Shape;38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5" name="Google Shape;385;p1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2" name="Google Shape;1872;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3" name="Google Shape;1883;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3" name="Google Shape;1893;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4" name="Google Shape;1904;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5" name="Google Shape;1915;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98" name="Google Shape;39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99" name="Google Shape;399;p1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14" name="Google Shape;41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5" name="Google Shape;415;p1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p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p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p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26" name="Google Shape;42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7" name="Google Shape;427;p1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p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5" name="Google Shape;2185;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86" name="Google Shape;2186;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87" name="Google Shape;2187;p16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39" name="Google Shape;43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40" name="Google Shape;440;p1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54" name="Google Shape;45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55" name="Google Shape;455;p1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72" name="Google Shape;47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3" name="Google Shape;473;p1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52" name="Google Shape;25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3" name="Google Shape;253;p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86" name="Google Shape;48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87" name="Google Shape;487;p2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03" name="Google Shape;50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04" name="Google Shape;504;p2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17" name="Google Shape;5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18" name="Google Shape;518;p2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35" name="Google Shape;53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6" name="Google Shape;536;p2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47" name="Google Shape;54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48" name="Google Shape;548;p2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58" name="Google Shape;55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9" name="Google Shape;559;p2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71" name="Google Shape;57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72" name="Google Shape;572;p2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84" name="Google Shape;58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85" name="Google Shape;585;p2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96" name="Google Shape;59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97" name="Google Shape;597;p2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08" name="Google Shape;60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09" name="Google Shape;609;p2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4" name="Google Shape;26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5" name="Google Shape;265;p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22" name="Google Shape;62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23" name="Google Shape;623;p3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36" name="Google Shape;63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37" name="Google Shape;637;p3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51" name="Google Shape;65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52" name="Google Shape;652;p3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63" name="Google Shape;66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64" name="Google Shape;664;p3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76" name="Google Shape;67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77" name="Google Shape;677;p3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88" name="Google Shape;68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89" name="Google Shape;689;p3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01" name="Google Shape;70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02" name="Google Shape;702;p3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13" name="Google Shape;71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14" name="Google Shape;714;p3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28" name="Google Shape;72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29" name="Google Shape;729;p3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9" name="Google Shape;73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40" name="Google Shape;740;p3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6" name="Google Shape;27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7" name="Google Shape;277;p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53" name="Google Shape;75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54" name="Google Shape;754;p4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64" name="Google Shape;76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65" name="Google Shape;765;p4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76" name="Google Shape;77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77" name="Google Shape;777;p4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89" name="Google Shape;78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90" name="Google Shape;790;p4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02" name="Google Shape;802;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03" name="Google Shape;803;p4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14" name="Google Shape;81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15" name="Google Shape;815;p4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30" name="Google Shape;83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31" name="Google Shape;831;p4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42" name="Google Shape;84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43" name="Google Shape;843;p4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56" name="Google Shape;85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57" name="Google Shape;857;p4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69" name="Google Shape;869;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70" name="Google Shape;870;p4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8" name="Google Shape;28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9" name="Google Shape;289;p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83" name="Google Shape;883;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84" name="Google Shape;884;p5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98" name="Google Shape;89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99" name="Google Shape;899;p5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11" name="Google Shape;911;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12" name="Google Shape;912;p5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27" name="Google Shape;92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28" name="Google Shape;928;p5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41" name="Google Shape;941;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42" name="Google Shape;942;p5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53" name="Google Shape;953;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54" name="Google Shape;954;p5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78" name="Google Shape;978;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79" name="Google Shape;979;p5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90" name="Google Shape;990;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91" name="Google Shape;991;p5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04" name="Google Shape;1004;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05" name="Google Shape;1005;p5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4" name="Google Shape;30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5" name="Google Shape;305;p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16" name="Google Shape;1016;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17" name="Google Shape;1017;p6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16" name="Google Shape;31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7" name="Google Shape;317;p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8" name="Google Shape;1208;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09" name="Google Shape;1209;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10" name="Google Shape;1210;p7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0" name="Google Shape;1220;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21" name="Google Shape;1221;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22" name="Google Shape;1222;p7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3" name="Google Shape;1233;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34" name="Google Shape;1234;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35" name="Google Shape;1235;p7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8" name="Google Shape;1248;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49" name="Google Shape;1249;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50" name="Google Shape;1250;p7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1" name="Google Shape;1261;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62" name="Google Shape;1262;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63" name="Google Shape;1263;p7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7" name="Google Shape;32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8" name="Google Shape;328;p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9" name="Google Shape;1319;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20" name="Google Shape;1320;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21" name="Google Shape;1321;p8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3" name="Google Shape;133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34" name="Google Shape;1334;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35" name="Google Shape;1335;p8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48" name="Google Shape;1348;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49" name="Google Shape;1349;p8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0" name="Google Shape;1360;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61" name="Google Shape;1361;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62" name="Google Shape;1362;p8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2" name="Google Shape;1382;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83" name="Google Shape;1383;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84" name="Google Shape;1384;p8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39" name="Google Shape;33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0" name="Google Shape;340;p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5" name="Google Shape;1395;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96" name="Google Shape;1396;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97" name="Google Shape;1397;p9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09" name="Google Shape;1409;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10" name="Google Shape;1410;p9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0" name="Google Shape;1420;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21" name="Google Shape;1421;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22" name="Google Shape;1422;p9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34" name="Google Shape;1434;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35" name="Google Shape;1435;p9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46" name="Google Shape;1446;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47" name="Google Shape;1447;p9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8" name="Google Shape;1458;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59" name="Google Shape;1459;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60" name="Google Shape;1460;p9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71" name="Google Shape;1471;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72" name="Google Shape;1472;p9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83" name="Google Shape;1483;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84" name="Google Shape;1484;p9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163"/>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63"/>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63"/>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163"/>
          <p:cNvSpPr txBox="1"/>
          <p:nvPr>
            <p:ph idx="1" type="subTitle"/>
          </p:nvPr>
        </p:nvSpPr>
        <p:spPr>
          <a:xfrm>
            <a:off x="825038" y="3341715"/>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19" name="Google Shape;19;p16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p16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1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2" name="Google Shape;22;p163"/>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7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75"/>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84" name="Google Shape;84;p17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7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1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7" name="Shape 87"/>
        <p:cNvGrpSpPr/>
        <p:nvPr/>
      </p:nvGrpSpPr>
      <p:grpSpPr>
        <a:xfrm>
          <a:off x="0" y="0"/>
          <a:ext cx="0" cy="0"/>
          <a:chOff x="0" y="0"/>
          <a:chExt cx="0" cy="0"/>
        </a:xfrm>
      </p:grpSpPr>
      <p:sp>
        <p:nvSpPr>
          <p:cNvPr id="88" name="Google Shape;88;p176"/>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76"/>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76"/>
          <p:cNvSpPr txBox="1"/>
          <p:nvPr>
            <p:ph type="title"/>
          </p:nvPr>
        </p:nvSpPr>
        <p:spPr>
          <a:xfrm rot="5400000">
            <a:off x="5370480" y="1484279"/>
            <a:ext cx="4318066"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176"/>
          <p:cNvSpPr txBox="1"/>
          <p:nvPr>
            <p:ph idx="1" type="body"/>
          </p:nvPr>
        </p:nvSpPr>
        <p:spPr>
          <a:xfrm rot="5400000">
            <a:off x="1369979" y="-430246"/>
            <a:ext cx="4318067"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2" name="Google Shape;92;p17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7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7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2" name="Shape 102"/>
        <p:cNvGrpSpPr/>
        <p:nvPr/>
      </p:nvGrpSpPr>
      <p:grpSpPr>
        <a:xfrm>
          <a:off x="0" y="0"/>
          <a:ext cx="0" cy="0"/>
          <a:chOff x="0" y="0"/>
          <a:chExt cx="0" cy="0"/>
        </a:xfrm>
      </p:grpSpPr>
      <p:sp>
        <p:nvSpPr>
          <p:cNvPr id="103" name="Google Shape;103;p168"/>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Calibri"/>
              <a:buNone/>
              <a:defRPr sz="30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68"/>
          <p:cNvSpPr txBox="1"/>
          <p:nvPr>
            <p:ph idx="1" type="body"/>
          </p:nvPr>
        </p:nvSpPr>
        <p:spPr>
          <a:xfrm>
            <a:off x="457200" y="1200152"/>
            <a:ext cx="8229601" cy="3394472"/>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 name="Google Shape;105;p16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68"/>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68"/>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108" name="Google Shape;108;p168"/>
          <p:cNvGrpSpPr/>
          <p:nvPr/>
        </p:nvGrpSpPr>
        <p:grpSpPr>
          <a:xfrm>
            <a:off x="959517" y="235009"/>
            <a:ext cx="7703246" cy="800102"/>
            <a:chOff x="989012" y="4572000"/>
            <a:chExt cx="10268319" cy="1002032"/>
          </a:xfrm>
        </p:grpSpPr>
        <p:cxnSp>
          <p:nvCxnSpPr>
            <p:cNvPr id="109" name="Google Shape;109;p168"/>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110" name="Google Shape;110;p168"/>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111" name="Google Shape;111;p168"/>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pic>
        <p:nvPicPr>
          <p:cNvPr id="112" name="Google Shape;112;p168"/>
          <p:cNvPicPr preferRelativeResize="0"/>
          <p:nvPr/>
        </p:nvPicPr>
        <p:blipFill rotWithShape="1">
          <a:blip r:embed="rId2">
            <a:alphaModFix/>
          </a:blip>
          <a:srcRect b="0" l="0" r="0" t="0"/>
          <a:stretch/>
        </p:blipFill>
        <p:spPr>
          <a:xfrm>
            <a:off x="232706" y="75591"/>
            <a:ext cx="951306" cy="98763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16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69"/>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69"/>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7" name="Shape 117"/>
        <p:cNvGrpSpPr/>
        <p:nvPr/>
      </p:nvGrpSpPr>
      <p:grpSpPr>
        <a:xfrm>
          <a:off x="0" y="0"/>
          <a:ext cx="0" cy="0"/>
          <a:chOff x="0" y="0"/>
          <a:chExt cx="0" cy="0"/>
        </a:xfrm>
      </p:grpSpPr>
      <p:sp>
        <p:nvSpPr>
          <p:cNvPr id="118" name="Google Shape;118;p177"/>
          <p:cNvSpPr txBox="1"/>
          <p:nvPr>
            <p:ph type="ctrTitle"/>
          </p:nvPr>
        </p:nvSpPr>
        <p:spPr>
          <a:xfrm>
            <a:off x="685801" y="1597821"/>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77"/>
          <p:cNvSpPr txBox="1"/>
          <p:nvPr>
            <p:ph idx="1" type="subTitle"/>
          </p:nvPr>
        </p:nvSpPr>
        <p:spPr>
          <a:xfrm>
            <a:off x="1371600" y="2914650"/>
            <a:ext cx="6400801" cy="1314450"/>
          </a:xfrm>
          <a:prstGeom prst="rect">
            <a:avLst/>
          </a:prstGeom>
          <a:noFill/>
          <a:ln>
            <a:noFill/>
          </a:ln>
        </p:spPr>
        <p:txBody>
          <a:bodyPr anchorCtr="0" anchor="t" bIns="45700" lIns="91425" spcFirstLastPara="1" rIns="91425" wrap="square" tIns="4570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20"/>
              </a:spcBef>
              <a:spcAft>
                <a:spcPts val="0"/>
              </a:spcAft>
              <a:buClr>
                <a:srgbClr val="888888"/>
              </a:buClr>
              <a:buSzPts val="21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120" name="Google Shape;120;p17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77"/>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77"/>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123" name="Google Shape;123;p177"/>
          <p:cNvGrpSpPr/>
          <p:nvPr/>
        </p:nvGrpSpPr>
        <p:grpSpPr>
          <a:xfrm>
            <a:off x="741952" y="1771650"/>
            <a:ext cx="7703246" cy="800102"/>
            <a:chOff x="989012" y="4572000"/>
            <a:chExt cx="10268319" cy="1002032"/>
          </a:xfrm>
        </p:grpSpPr>
        <p:cxnSp>
          <p:nvCxnSpPr>
            <p:cNvPr id="124" name="Google Shape;124;p177"/>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125" name="Google Shape;125;p177"/>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126" name="Google Shape;126;p177"/>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27" name="Shape 127"/>
        <p:cNvGrpSpPr/>
        <p:nvPr/>
      </p:nvGrpSpPr>
      <p:grpSpPr>
        <a:xfrm>
          <a:off x="0" y="0"/>
          <a:ext cx="0" cy="0"/>
          <a:chOff x="0" y="0"/>
          <a:chExt cx="0" cy="0"/>
        </a:xfrm>
      </p:grpSpPr>
      <p:sp>
        <p:nvSpPr>
          <p:cNvPr id="128" name="Google Shape;128;p178"/>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7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78"/>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78"/>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 name="Shape 132"/>
        <p:cNvGrpSpPr/>
        <p:nvPr/>
      </p:nvGrpSpPr>
      <p:grpSpPr>
        <a:xfrm>
          <a:off x="0" y="0"/>
          <a:ext cx="0" cy="0"/>
          <a:chOff x="0" y="0"/>
          <a:chExt cx="0" cy="0"/>
        </a:xfrm>
      </p:grpSpPr>
      <p:sp>
        <p:nvSpPr>
          <p:cNvPr id="133" name="Google Shape;133;p179"/>
          <p:cNvSpPr txBox="1"/>
          <p:nvPr>
            <p:ph type="title"/>
          </p:nvPr>
        </p:nvSpPr>
        <p:spPr>
          <a:xfrm>
            <a:off x="722313" y="3305177"/>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3000"/>
              <a:buFont typeface="Arial Black"/>
              <a:buNone/>
              <a:defRPr b="1" sz="3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79"/>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270"/>
              </a:spcBef>
              <a:spcAft>
                <a:spcPts val="0"/>
              </a:spcAft>
              <a:buClr>
                <a:srgbClr val="888888"/>
              </a:buClr>
              <a:buSzPts val="1350"/>
              <a:buNone/>
              <a:defRPr sz="1350">
                <a:solidFill>
                  <a:srgbClr val="888888"/>
                </a:solidFill>
              </a:defRPr>
            </a:lvl2pPr>
            <a:lvl3pPr indent="-228600" lvl="2" marL="1371600" algn="l">
              <a:spcBef>
                <a:spcPts val="240"/>
              </a:spcBef>
              <a:spcAft>
                <a:spcPts val="0"/>
              </a:spcAft>
              <a:buClr>
                <a:srgbClr val="888888"/>
              </a:buClr>
              <a:buSzPts val="1200"/>
              <a:buNone/>
              <a:defRPr sz="1200">
                <a:solidFill>
                  <a:srgbClr val="888888"/>
                </a:solidFill>
              </a:defRPr>
            </a:lvl3pPr>
            <a:lvl4pPr indent="-228600" lvl="3" marL="1828800" algn="l">
              <a:spcBef>
                <a:spcPts val="210"/>
              </a:spcBef>
              <a:spcAft>
                <a:spcPts val="0"/>
              </a:spcAft>
              <a:buClr>
                <a:srgbClr val="888888"/>
              </a:buClr>
              <a:buSzPts val="1050"/>
              <a:buNone/>
              <a:defRPr sz="1050">
                <a:solidFill>
                  <a:srgbClr val="888888"/>
                </a:solidFill>
              </a:defRPr>
            </a:lvl4pPr>
            <a:lvl5pPr indent="-228600" lvl="4" marL="2286000" algn="l">
              <a:spcBef>
                <a:spcPts val="210"/>
              </a:spcBef>
              <a:spcAft>
                <a:spcPts val="0"/>
              </a:spcAft>
              <a:buClr>
                <a:srgbClr val="888888"/>
              </a:buClr>
              <a:buSzPts val="1050"/>
              <a:buNone/>
              <a:defRPr sz="1050">
                <a:solidFill>
                  <a:srgbClr val="888888"/>
                </a:solidFill>
              </a:defRPr>
            </a:lvl5pPr>
            <a:lvl6pPr indent="-228600" lvl="5" marL="2743200" algn="l">
              <a:spcBef>
                <a:spcPts val="210"/>
              </a:spcBef>
              <a:spcAft>
                <a:spcPts val="0"/>
              </a:spcAft>
              <a:buClr>
                <a:srgbClr val="888888"/>
              </a:buClr>
              <a:buSzPts val="1050"/>
              <a:buNone/>
              <a:defRPr sz="1050">
                <a:solidFill>
                  <a:srgbClr val="888888"/>
                </a:solidFill>
              </a:defRPr>
            </a:lvl6pPr>
            <a:lvl7pPr indent="-228600" lvl="6" marL="3200400" algn="l">
              <a:spcBef>
                <a:spcPts val="210"/>
              </a:spcBef>
              <a:spcAft>
                <a:spcPts val="0"/>
              </a:spcAft>
              <a:buClr>
                <a:srgbClr val="888888"/>
              </a:buClr>
              <a:buSzPts val="1050"/>
              <a:buNone/>
              <a:defRPr sz="1050">
                <a:solidFill>
                  <a:srgbClr val="888888"/>
                </a:solidFill>
              </a:defRPr>
            </a:lvl7pPr>
            <a:lvl8pPr indent="-228600" lvl="7" marL="3657600" algn="l">
              <a:spcBef>
                <a:spcPts val="210"/>
              </a:spcBef>
              <a:spcAft>
                <a:spcPts val="0"/>
              </a:spcAft>
              <a:buClr>
                <a:srgbClr val="888888"/>
              </a:buClr>
              <a:buSzPts val="1050"/>
              <a:buNone/>
              <a:defRPr sz="1050">
                <a:solidFill>
                  <a:srgbClr val="888888"/>
                </a:solidFill>
              </a:defRPr>
            </a:lvl8pPr>
            <a:lvl9pPr indent="-228600" lvl="8" marL="4114800" algn="l">
              <a:spcBef>
                <a:spcPts val="210"/>
              </a:spcBef>
              <a:spcAft>
                <a:spcPts val="0"/>
              </a:spcAft>
              <a:buClr>
                <a:srgbClr val="888888"/>
              </a:buClr>
              <a:buSzPts val="1050"/>
              <a:buNone/>
              <a:defRPr sz="1050">
                <a:solidFill>
                  <a:srgbClr val="888888"/>
                </a:solidFill>
              </a:defRPr>
            </a:lvl9pPr>
          </a:lstStyle>
          <a:p/>
        </p:txBody>
      </p:sp>
      <p:sp>
        <p:nvSpPr>
          <p:cNvPr id="135" name="Google Shape;135;p17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79"/>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79"/>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8" name="Shape 138"/>
        <p:cNvGrpSpPr/>
        <p:nvPr/>
      </p:nvGrpSpPr>
      <p:grpSpPr>
        <a:xfrm>
          <a:off x="0" y="0"/>
          <a:ext cx="0" cy="0"/>
          <a:chOff x="0" y="0"/>
          <a:chExt cx="0" cy="0"/>
        </a:xfrm>
      </p:grpSpPr>
      <p:sp>
        <p:nvSpPr>
          <p:cNvPr id="139" name="Google Shape;139;p180"/>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80"/>
          <p:cNvSpPr txBox="1"/>
          <p:nvPr>
            <p:ph idx="1" type="body"/>
          </p:nvPr>
        </p:nvSpPr>
        <p:spPr>
          <a:xfrm>
            <a:off x="83413" y="1200152"/>
            <a:ext cx="4173037" cy="3394472"/>
          </a:xfrm>
          <a:prstGeom prst="rect">
            <a:avLst/>
          </a:prstGeom>
          <a:noFill/>
          <a:ln>
            <a:noFill/>
          </a:ln>
        </p:spPr>
        <p:txBody>
          <a:bodyPr anchorCtr="0" anchor="t" bIns="45700" lIns="91425" spcFirstLastPara="1" rIns="91425" wrap="square" tIns="45700">
            <a:normAutofit/>
          </a:bodyPr>
          <a:lstStyle>
            <a:lvl1pPr indent="-361950" lvl="0" marL="457200" algn="l">
              <a:spcBef>
                <a:spcPts val="420"/>
              </a:spcBef>
              <a:spcAft>
                <a:spcPts val="0"/>
              </a:spcAft>
              <a:buClr>
                <a:schemeClr val="dk1"/>
              </a:buClr>
              <a:buSzPts val="2100"/>
              <a:buChar char="•"/>
              <a:defRPr sz="2100"/>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141" name="Google Shape;141;p180"/>
          <p:cNvSpPr txBox="1"/>
          <p:nvPr>
            <p:ph idx="2" type="body"/>
          </p:nvPr>
        </p:nvSpPr>
        <p:spPr>
          <a:xfrm>
            <a:off x="4365393" y="1200152"/>
            <a:ext cx="4665469" cy="3394472"/>
          </a:xfrm>
          <a:prstGeom prst="rect">
            <a:avLst/>
          </a:prstGeom>
          <a:noFill/>
          <a:ln>
            <a:noFill/>
          </a:ln>
        </p:spPr>
        <p:txBody>
          <a:bodyPr anchorCtr="0" anchor="t" bIns="45700" lIns="91425" spcFirstLastPara="1" rIns="91425" wrap="square" tIns="45700">
            <a:normAutofit/>
          </a:bodyPr>
          <a:lstStyle>
            <a:lvl1pPr indent="-361950" lvl="0" marL="457200" algn="l">
              <a:spcBef>
                <a:spcPts val="420"/>
              </a:spcBef>
              <a:spcAft>
                <a:spcPts val="0"/>
              </a:spcAft>
              <a:buClr>
                <a:schemeClr val="dk1"/>
              </a:buClr>
              <a:buSzPts val="2100"/>
              <a:buChar char="•"/>
              <a:defRPr sz="2100"/>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142" name="Google Shape;142;p18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80"/>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80"/>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145" name="Google Shape;145;p180"/>
          <p:cNvGrpSpPr/>
          <p:nvPr/>
        </p:nvGrpSpPr>
        <p:grpSpPr>
          <a:xfrm>
            <a:off x="959517" y="235009"/>
            <a:ext cx="7703246" cy="800102"/>
            <a:chOff x="989012" y="4572000"/>
            <a:chExt cx="10268319" cy="1002032"/>
          </a:xfrm>
        </p:grpSpPr>
        <p:cxnSp>
          <p:nvCxnSpPr>
            <p:cNvPr id="146" name="Google Shape;146;p180"/>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147" name="Google Shape;147;p180"/>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148" name="Google Shape;148;p180"/>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9" name="Shape 149"/>
        <p:cNvGrpSpPr/>
        <p:nvPr/>
      </p:nvGrpSpPr>
      <p:grpSpPr>
        <a:xfrm>
          <a:off x="0" y="0"/>
          <a:ext cx="0" cy="0"/>
          <a:chOff x="0" y="0"/>
          <a:chExt cx="0" cy="0"/>
        </a:xfrm>
      </p:grpSpPr>
      <p:sp>
        <p:nvSpPr>
          <p:cNvPr id="150" name="Google Shape;150;p181"/>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81"/>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152" name="Google Shape;152;p181"/>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153" name="Google Shape;153;p181"/>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154" name="Google Shape;154;p181"/>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155" name="Google Shape;155;p18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181"/>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181"/>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158" name="Google Shape;158;p181"/>
          <p:cNvGrpSpPr/>
          <p:nvPr/>
        </p:nvGrpSpPr>
        <p:grpSpPr>
          <a:xfrm>
            <a:off x="959517" y="235009"/>
            <a:ext cx="7703246" cy="800102"/>
            <a:chOff x="989012" y="4572000"/>
            <a:chExt cx="10268319" cy="1002032"/>
          </a:xfrm>
        </p:grpSpPr>
        <p:cxnSp>
          <p:nvCxnSpPr>
            <p:cNvPr id="159" name="Google Shape;159;p181"/>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160" name="Google Shape;160;p181"/>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161" name="Google Shape;161;p181"/>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
        <p:nvSpPr>
          <p:cNvPr id="163" name="Google Shape;163;p182"/>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18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82"/>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182"/>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167" name="Google Shape;167;p182"/>
          <p:cNvGrpSpPr/>
          <p:nvPr/>
        </p:nvGrpSpPr>
        <p:grpSpPr>
          <a:xfrm>
            <a:off x="959517" y="235009"/>
            <a:ext cx="7703246" cy="800102"/>
            <a:chOff x="989012" y="4572000"/>
            <a:chExt cx="10268319" cy="1002032"/>
          </a:xfrm>
        </p:grpSpPr>
        <p:cxnSp>
          <p:nvCxnSpPr>
            <p:cNvPr id="168" name="Google Shape;168;p182"/>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169" name="Google Shape;169;p182"/>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170" name="Google Shape;170;p182"/>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64"/>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164"/>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26" name="Google Shape;26;p16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16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16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1" name="Shape 171"/>
        <p:cNvGrpSpPr/>
        <p:nvPr/>
      </p:nvGrpSpPr>
      <p:grpSpPr>
        <a:xfrm>
          <a:off x="0" y="0"/>
          <a:ext cx="0" cy="0"/>
          <a:chOff x="0" y="0"/>
          <a:chExt cx="0" cy="0"/>
        </a:xfrm>
      </p:grpSpPr>
      <p:sp>
        <p:nvSpPr>
          <p:cNvPr id="172" name="Google Shape;172;p183"/>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500"/>
              <a:buFont typeface="Arial Black"/>
              <a:buNone/>
              <a:defRPr b="1"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183"/>
          <p:cNvSpPr txBox="1"/>
          <p:nvPr>
            <p:ph idx="1" type="body"/>
          </p:nvPr>
        </p:nvSpPr>
        <p:spPr>
          <a:xfrm>
            <a:off x="3575050" y="204789"/>
            <a:ext cx="5111750" cy="4389835"/>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61950" lvl="1" marL="914400" algn="l">
              <a:spcBef>
                <a:spcPts val="420"/>
              </a:spcBef>
              <a:spcAft>
                <a:spcPts val="0"/>
              </a:spcAft>
              <a:buClr>
                <a:schemeClr val="dk1"/>
              </a:buClr>
              <a:buSzPts val="2100"/>
              <a:buChar char="–"/>
              <a:defRPr sz="2100"/>
            </a:lvl2pPr>
            <a:lvl3pPr indent="-342900" lvl="2" marL="1371600" algn="l">
              <a:spcBef>
                <a:spcPts val="36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174" name="Google Shape;174;p183"/>
          <p:cNvSpPr txBox="1"/>
          <p:nvPr>
            <p:ph idx="2" type="body"/>
          </p:nvPr>
        </p:nvSpPr>
        <p:spPr>
          <a:xfrm>
            <a:off x="457201" y="1076327"/>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10"/>
              </a:spcBef>
              <a:spcAft>
                <a:spcPts val="0"/>
              </a:spcAft>
              <a:buClr>
                <a:schemeClr val="dk1"/>
              </a:buClr>
              <a:buSzPts val="1050"/>
              <a:buNone/>
              <a:defRPr sz="105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175" name="Google Shape;175;p18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183"/>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183"/>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8" name="Shape 178"/>
        <p:cNvGrpSpPr/>
        <p:nvPr/>
      </p:nvGrpSpPr>
      <p:grpSpPr>
        <a:xfrm>
          <a:off x="0" y="0"/>
          <a:ext cx="0" cy="0"/>
          <a:chOff x="0" y="0"/>
          <a:chExt cx="0" cy="0"/>
        </a:xfrm>
      </p:grpSpPr>
      <p:sp>
        <p:nvSpPr>
          <p:cNvPr id="179" name="Google Shape;179;p184"/>
          <p:cNvSpPr txBox="1"/>
          <p:nvPr>
            <p:ph type="title"/>
          </p:nvPr>
        </p:nvSpPr>
        <p:spPr>
          <a:xfrm>
            <a:off x="1792289"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500"/>
              <a:buFont typeface="Arial Black"/>
              <a:buNone/>
              <a:defRPr b="1"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84"/>
          <p:cNvSpPr/>
          <p:nvPr>
            <p:ph idx="2" type="pic"/>
          </p:nvPr>
        </p:nvSpPr>
        <p:spPr>
          <a:xfrm>
            <a:off x="1792289" y="459581"/>
            <a:ext cx="5486400" cy="3086100"/>
          </a:xfrm>
          <a:prstGeom prst="rect">
            <a:avLst/>
          </a:prstGeom>
          <a:noFill/>
          <a:ln>
            <a:noFill/>
          </a:ln>
        </p:spPr>
      </p:sp>
      <p:sp>
        <p:nvSpPr>
          <p:cNvPr id="181" name="Google Shape;181;p184"/>
          <p:cNvSpPr txBox="1"/>
          <p:nvPr>
            <p:ph idx="1" type="body"/>
          </p:nvPr>
        </p:nvSpPr>
        <p:spPr>
          <a:xfrm>
            <a:off x="1792289"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10"/>
              </a:spcBef>
              <a:spcAft>
                <a:spcPts val="0"/>
              </a:spcAft>
              <a:buClr>
                <a:schemeClr val="dk1"/>
              </a:buClr>
              <a:buSzPts val="1050"/>
              <a:buNone/>
              <a:defRPr sz="105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182" name="Google Shape;182;p18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184"/>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184"/>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5" name="Shape 185"/>
        <p:cNvGrpSpPr/>
        <p:nvPr/>
      </p:nvGrpSpPr>
      <p:grpSpPr>
        <a:xfrm>
          <a:off x="0" y="0"/>
          <a:ext cx="0" cy="0"/>
          <a:chOff x="0" y="0"/>
          <a:chExt cx="0" cy="0"/>
        </a:xfrm>
      </p:grpSpPr>
      <p:sp>
        <p:nvSpPr>
          <p:cNvPr id="186" name="Google Shape;186;p185"/>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185"/>
          <p:cNvSpPr txBox="1"/>
          <p:nvPr>
            <p:ph idx="1" type="body"/>
          </p:nvPr>
        </p:nvSpPr>
        <p:spPr>
          <a:xfrm rot="5400000">
            <a:off x="2874764" y="-1217412"/>
            <a:ext cx="3394472" cy="8229601"/>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8" name="Google Shape;188;p18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185"/>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185"/>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1" name="Shape 191"/>
        <p:cNvGrpSpPr/>
        <p:nvPr/>
      </p:nvGrpSpPr>
      <p:grpSpPr>
        <a:xfrm>
          <a:off x="0" y="0"/>
          <a:ext cx="0" cy="0"/>
          <a:chOff x="0" y="0"/>
          <a:chExt cx="0" cy="0"/>
        </a:xfrm>
      </p:grpSpPr>
      <p:sp>
        <p:nvSpPr>
          <p:cNvPr id="192" name="Google Shape;192;p186"/>
          <p:cNvSpPr txBox="1"/>
          <p:nvPr>
            <p:ph type="title"/>
          </p:nvPr>
        </p:nvSpPr>
        <p:spPr>
          <a:xfrm rot="5400000">
            <a:off x="8014098" y="1029496"/>
            <a:ext cx="4388644" cy="274161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186"/>
          <p:cNvSpPr txBox="1"/>
          <p:nvPr>
            <p:ph idx="1" type="body"/>
          </p:nvPr>
        </p:nvSpPr>
        <p:spPr>
          <a:xfrm rot="5400000">
            <a:off x="2453085" y="-1637505"/>
            <a:ext cx="4388644" cy="807561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 name="Google Shape;194;p18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186"/>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186"/>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1" name="Shape 201"/>
        <p:cNvGrpSpPr/>
        <p:nvPr/>
      </p:nvGrpSpPr>
      <p:grpSpPr>
        <a:xfrm>
          <a:off x="0" y="0"/>
          <a:ext cx="0" cy="0"/>
          <a:chOff x="0" y="0"/>
          <a:chExt cx="0" cy="0"/>
        </a:xfrm>
      </p:grpSpPr>
      <p:sp>
        <p:nvSpPr>
          <p:cNvPr id="202" name="Google Shape;202;p18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3" name="Google Shape;203;p18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4" name="Google Shape;204;p1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5" name="Shape 205"/>
        <p:cNvGrpSpPr/>
        <p:nvPr/>
      </p:nvGrpSpPr>
      <p:grpSpPr>
        <a:xfrm>
          <a:off x="0" y="0"/>
          <a:ext cx="0" cy="0"/>
          <a:chOff x="0" y="0"/>
          <a:chExt cx="0" cy="0"/>
        </a:xfrm>
      </p:grpSpPr>
      <p:sp>
        <p:nvSpPr>
          <p:cNvPr id="206" name="Google Shape;206;p18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7" name="Google Shape;207;p1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8" name="Shape 208"/>
        <p:cNvGrpSpPr/>
        <p:nvPr/>
      </p:nvGrpSpPr>
      <p:grpSpPr>
        <a:xfrm>
          <a:off x="0" y="0"/>
          <a:ext cx="0" cy="0"/>
          <a:chOff x="0" y="0"/>
          <a:chExt cx="0" cy="0"/>
        </a:xfrm>
      </p:grpSpPr>
      <p:sp>
        <p:nvSpPr>
          <p:cNvPr id="209" name="Google Shape;209;p1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0" name="Google Shape;210;p1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1" name="Google Shape;211;p1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1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4" name="Google Shape;214;p19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5" name="Google Shape;215;p19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6" name="Google Shape;216;p1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 name="Shape 217"/>
        <p:cNvGrpSpPr/>
        <p:nvPr/>
      </p:nvGrpSpPr>
      <p:grpSpPr>
        <a:xfrm>
          <a:off x="0" y="0"/>
          <a:ext cx="0" cy="0"/>
          <a:chOff x="0" y="0"/>
          <a:chExt cx="0" cy="0"/>
        </a:xfrm>
      </p:grpSpPr>
      <p:sp>
        <p:nvSpPr>
          <p:cNvPr id="218" name="Google Shape;218;p1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9" name="Google Shape;219;p1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 name="Shape 220"/>
        <p:cNvGrpSpPr/>
        <p:nvPr/>
      </p:nvGrpSpPr>
      <p:grpSpPr>
        <a:xfrm>
          <a:off x="0" y="0"/>
          <a:ext cx="0" cy="0"/>
          <a:chOff x="0" y="0"/>
          <a:chExt cx="0" cy="0"/>
        </a:xfrm>
      </p:grpSpPr>
      <p:sp>
        <p:nvSpPr>
          <p:cNvPr id="221" name="Google Shape;221;p19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2" name="Google Shape;222;p19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3" name="Google Shape;223;p1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9" name="Shape 29"/>
        <p:cNvGrpSpPr/>
        <p:nvPr/>
      </p:nvGrpSpPr>
      <p:grpSpPr>
        <a:xfrm>
          <a:off x="0" y="0"/>
          <a:ext cx="0" cy="0"/>
          <a:chOff x="0" y="0"/>
          <a:chExt cx="0" cy="0"/>
        </a:xfrm>
      </p:grpSpPr>
      <p:sp>
        <p:nvSpPr>
          <p:cNvPr id="30" name="Google Shape;30;p165"/>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65"/>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6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16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16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4" name="Shape 224"/>
        <p:cNvGrpSpPr/>
        <p:nvPr/>
      </p:nvGrpSpPr>
      <p:grpSpPr>
        <a:xfrm>
          <a:off x="0" y="0"/>
          <a:ext cx="0" cy="0"/>
          <a:chOff x="0" y="0"/>
          <a:chExt cx="0" cy="0"/>
        </a:xfrm>
      </p:grpSpPr>
      <p:sp>
        <p:nvSpPr>
          <p:cNvPr id="225" name="Google Shape;225;p19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6" name="Google Shape;226;p1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7" name="Shape 227"/>
        <p:cNvGrpSpPr/>
        <p:nvPr/>
      </p:nvGrpSpPr>
      <p:grpSpPr>
        <a:xfrm>
          <a:off x="0" y="0"/>
          <a:ext cx="0" cy="0"/>
          <a:chOff x="0" y="0"/>
          <a:chExt cx="0" cy="0"/>
        </a:xfrm>
      </p:grpSpPr>
      <p:sp>
        <p:nvSpPr>
          <p:cNvPr id="228" name="Google Shape;228;p19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9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0" name="Google Shape;230;p19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1" name="Google Shape;231;p19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2" name="Google Shape;232;p1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3" name="Shape 233"/>
        <p:cNvGrpSpPr/>
        <p:nvPr/>
      </p:nvGrpSpPr>
      <p:grpSpPr>
        <a:xfrm>
          <a:off x="0" y="0"/>
          <a:ext cx="0" cy="0"/>
          <a:chOff x="0" y="0"/>
          <a:chExt cx="0" cy="0"/>
        </a:xfrm>
      </p:grpSpPr>
      <p:sp>
        <p:nvSpPr>
          <p:cNvPr id="234" name="Google Shape;234;p19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35" name="Google Shape;235;p1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6" name="Shape 236"/>
        <p:cNvGrpSpPr/>
        <p:nvPr/>
      </p:nvGrpSpPr>
      <p:grpSpPr>
        <a:xfrm>
          <a:off x="0" y="0"/>
          <a:ext cx="0" cy="0"/>
          <a:chOff x="0" y="0"/>
          <a:chExt cx="0" cy="0"/>
        </a:xfrm>
      </p:grpSpPr>
      <p:sp>
        <p:nvSpPr>
          <p:cNvPr id="237" name="Google Shape;237;p19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38" name="Google Shape;238;p19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39" name="Google Shape;239;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0" name="Shape 240"/>
        <p:cNvGrpSpPr/>
        <p:nvPr/>
      </p:nvGrpSpPr>
      <p:grpSpPr>
        <a:xfrm>
          <a:off x="0" y="0"/>
          <a:ext cx="0" cy="0"/>
          <a:chOff x="0" y="0"/>
          <a:chExt cx="0" cy="0"/>
        </a:xfrm>
      </p:grpSpPr>
      <p:sp>
        <p:nvSpPr>
          <p:cNvPr id="241" name="Google Shape;241;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6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16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16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1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0" name="Shape 40"/>
        <p:cNvGrpSpPr/>
        <p:nvPr/>
      </p:nvGrpSpPr>
      <p:grpSpPr>
        <a:xfrm>
          <a:off x="0" y="0"/>
          <a:ext cx="0" cy="0"/>
          <a:chOff x="0" y="0"/>
          <a:chExt cx="0" cy="0"/>
        </a:xfrm>
      </p:grpSpPr>
      <p:sp>
        <p:nvSpPr>
          <p:cNvPr id="41" name="Google Shape;41;p17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17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17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1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5" name="Shape 45"/>
        <p:cNvGrpSpPr/>
        <p:nvPr/>
      </p:nvGrpSpPr>
      <p:grpSpPr>
        <a:xfrm>
          <a:off x="0" y="0"/>
          <a:ext cx="0" cy="0"/>
          <a:chOff x="0" y="0"/>
          <a:chExt cx="0" cy="0"/>
        </a:xfrm>
      </p:grpSpPr>
      <p:sp>
        <p:nvSpPr>
          <p:cNvPr id="46" name="Google Shape;46;p171"/>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71"/>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71"/>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171"/>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50" name="Google Shape;50;p17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17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53" name="Google Shape;53;p171"/>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172"/>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172"/>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57" name="Google Shape;57;p172"/>
          <p:cNvSpPr txBox="1"/>
          <p:nvPr>
            <p:ph idx="2" type="body"/>
          </p:nvPr>
        </p:nvSpPr>
        <p:spPr>
          <a:xfrm>
            <a:off x="82296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8" name="Google Shape;58;p172"/>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59" name="Google Shape;59;p172"/>
          <p:cNvSpPr txBox="1"/>
          <p:nvPr>
            <p:ph idx="4" type="body"/>
          </p:nvPr>
        </p:nvSpPr>
        <p:spPr>
          <a:xfrm>
            <a:off x="466344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0" name="Google Shape;60;p17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7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17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3" name="Shape 63"/>
        <p:cNvGrpSpPr/>
        <p:nvPr/>
      </p:nvGrpSpPr>
      <p:grpSpPr>
        <a:xfrm>
          <a:off x="0" y="0"/>
          <a:ext cx="0" cy="0"/>
          <a:chOff x="0" y="0"/>
          <a:chExt cx="0" cy="0"/>
        </a:xfrm>
      </p:grpSpPr>
      <p:sp>
        <p:nvSpPr>
          <p:cNvPr id="64" name="Google Shape;64;p173"/>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73"/>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73"/>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73"/>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8" name="Google Shape;68;p173"/>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69" name="Google Shape;69;p173"/>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73"/>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1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2" name="Shape 72"/>
        <p:cNvGrpSpPr/>
        <p:nvPr/>
      </p:nvGrpSpPr>
      <p:grpSpPr>
        <a:xfrm>
          <a:off x="0" y="0"/>
          <a:ext cx="0" cy="0"/>
          <a:chOff x="0" y="0"/>
          <a:chExt cx="0" cy="0"/>
        </a:xfrm>
      </p:grpSpPr>
      <p:sp>
        <p:nvSpPr>
          <p:cNvPr id="73" name="Google Shape;73;p174"/>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74"/>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74"/>
          <p:cNvSpPr txBox="1"/>
          <p:nvPr>
            <p:ph type="title"/>
          </p:nvPr>
        </p:nvSpPr>
        <p:spPr>
          <a:xfrm>
            <a:off x="822960" y="3806190"/>
            <a:ext cx="7584948"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74"/>
          <p:cNvSpPr/>
          <p:nvPr>
            <p:ph idx="2" type="pic"/>
          </p:nvPr>
        </p:nvSpPr>
        <p:spPr>
          <a:xfrm>
            <a:off x="11" y="0"/>
            <a:ext cx="9143989" cy="3686307"/>
          </a:xfrm>
          <a:prstGeom prst="rect">
            <a:avLst/>
          </a:prstGeom>
          <a:noFill/>
          <a:ln>
            <a:noFill/>
          </a:ln>
        </p:spPr>
      </p:sp>
      <p:sp>
        <p:nvSpPr>
          <p:cNvPr id="77" name="Google Shape;77;p174"/>
          <p:cNvSpPr txBox="1"/>
          <p:nvPr>
            <p:ph idx="1" type="body"/>
          </p:nvPr>
        </p:nvSpPr>
        <p:spPr>
          <a:xfrm>
            <a:off x="822960" y="4430267"/>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78" name="Google Shape;78;p17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7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2"/>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62"/>
          <p:cNvSpPr/>
          <p:nvPr/>
        </p:nvSpPr>
        <p:spPr>
          <a:xfrm>
            <a:off x="0" y="4750737"/>
            <a:ext cx="9144001" cy="49499"/>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62"/>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62"/>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10" name="Google Shape;10;p16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 name="Google Shape;11;p16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 name="Google Shape;12;p1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62"/>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pic>
        <p:nvPicPr>
          <p:cNvPr descr="Black and white background Flourence city image." id="96" name="Google Shape;96;p167"/>
          <p:cNvPicPr preferRelativeResize="0"/>
          <p:nvPr/>
        </p:nvPicPr>
        <p:blipFill rotWithShape="1">
          <a:blip r:embed="rId1">
            <a:alphaModFix amt="10000"/>
          </a:blip>
          <a:srcRect b="0" l="0" r="0" t="0"/>
          <a:stretch/>
        </p:blipFill>
        <p:spPr>
          <a:xfrm>
            <a:off x="1" y="0"/>
            <a:ext cx="9144000" cy="5142161"/>
          </a:xfrm>
          <a:prstGeom prst="rect">
            <a:avLst/>
          </a:prstGeom>
          <a:noFill/>
          <a:ln>
            <a:noFill/>
          </a:ln>
        </p:spPr>
      </p:pic>
      <p:sp>
        <p:nvSpPr>
          <p:cNvPr id="97" name="Google Shape;97;p167"/>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3000"/>
              <a:buFont typeface="Arial Black"/>
              <a:buNone/>
              <a:defRPr b="0" i="0" sz="3000" u="none" cap="none" strike="noStrik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 name="Google Shape;98;p167"/>
          <p:cNvSpPr txBox="1"/>
          <p:nvPr>
            <p:ph idx="1" type="body"/>
          </p:nvPr>
        </p:nvSpPr>
        <p:spPr>
          <a:xfrm>
            <a:off x="457200" y="1200152"/>
            <a:ext cx="8229601" cy="3394472"/>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99" name="Google Shape;99;p16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0" name="Google Shape;100;p167"/>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 name="Google Shape;101;p167"/>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rgbClr val="FFC000"/>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FFC000"/>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FFC000"/>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FFC000"/>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FFC000"/>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FFC000"/>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FFC000"/>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FFC000"/>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FFC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7" name="Shape 197"/>
        <p:cNvGrpSpPr/>
        <p:nvPr/>
      </p:nvGrpSpPr>
      <p:grpSpPr>
        <a:xfrm>
          <a:off x="0" y="0"/>
          <a:ext cx="0" cy="0"/>
          <a:chOff x="0" y="0"/>
          <a:chExt cx="0" cy="0"/>
        </a:xfrm>
      </p:grpSpPr>
      <p:sp>
        <p:nvSpPr>
          <p:cNvPr id="198" name="Google Shape;198;p1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9" name="Google Shape;199;p1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0" name="Google Shape;200;p1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6.png"/><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6.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6.png"/><Relationship Id="rId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png"/><Relationship Id="rId4" Type="http://schemas.openxmlformats.org/officeDocument/2006/relationships/image" Target="../media/image1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png"/><Relationship Id="rId4" Type="http://schemas.openxmlformats.org/officeDocument/2006/relationships/image" Target="../media/image12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6.png"/><Relationship Id="rId4" Type="http://schemas.openxmlformats.org/officeDocument/2006/relationships/image" Target="../media/image12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png"/><Relationship Id="rId4" Type="http://schemas.openxmlformats.org/officeDocument/2006/relationships/image" Target="../media/image12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6.png"/><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png"/><Relationship Id="rId4" Type="http://schemas.openxmlformats.org/officeDocument/2006/relationships/image" Target="../media/image121.png"/><Relationship Id="rId5" Type="http://schemas.openxmlformats.org/officeDocument/2006/relationships/image" Target="../media/image13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png"/><Relationship Id="rId4" Type="http://schemas.openxmlformats.org/officeDocument/2006/relationships/image" Target="../media/image13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png"/><Relationship Id="rId4" Type="http://schemas.openxmlformats.org/officeDocument/2006/relationships/image" Target="../media/image12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6.png"/><Relationship Id="rId4" Type="http://schemas.openxmlformats.org/officeDocument/2006/relationships/image" Target="../media/image1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6.png"/><Relationship Id="rId4" Type="http://schemas.openxmlformats.org/officeDocument/2006/relationships/image" Target="../media/image13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6.png"/><Relationship Id="rId4" Type="http://schemas.openxmlformats.org/officeDocument/2006/relationships/image" Target="../media/image136.png"/><Relationship Id="rId5" Type="http://schemas.openxmlformats.org/officeDocument/2006/relationships/image" Target="../media/image1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png"/><Relationship Id="rId4" Type="http://schemas.openxmlformats.org/officeDocument/2006/relationships/image" Target="../media/image13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png"/><Relationship Id="rId4" Type="http://schemas.openxmlformats.org/officeDocument/2006/relationships/image" Target="../media/image13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6.png"/><Relationship Id="rId4" Type="http://schemas.openxmlformats.org/officeDocument/2006/relationships/image" Target="../media/image13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png"/><Relationship Id="rId4" Type="http://schemas.openxmlformats.org/officeDocument/2006/relationships/image" Target="../media/image1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png"/><Relationship Id="rId4" Type="http://schemas.openxmlformats.org/officeDocument/2006/relationships/image" Target="../media/image1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png"/><Relationship Id="rId4" Type="http://schemas.openxmlformats.org/officeDocument/2006/relationships/image" Target="../media/image1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6.png"/><Relationship Id="rId4" Type="http://schemas.openxmlformats.org/officeDocument/2006/relationships/image" Target="../media/image152.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6.png"/><Relationship Id="rId4" Type="http://schemas.openxmlformats.org/officeDocument/2006/relationships/image" Target="../media/image165.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png"/><Relationship Id="rId4" Type="http://schemas.openxmlformats.org/officeDocument/2006/relationships/image" Target="../media/image14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png"/><Relationship Id="rId4" Type="http://schemas.openxmlformats.org/officeDocument/2006/relationships/image" Target="../media/image15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6.png"/><Relationship Id="rId4" Type="http://schemas.openxmlformats.org/officeDocument/2006/relationships/image" Target="../media/image1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5.png"/><Relationship Id="rId5" Type="http://schemas.openxmlformats.org/officeDocument/2006/relationships/image" Target="../media/image5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6.png"/><Relationship Id="rId4" Type="http://schemas.openxmlformats.org/officeDocument/2006/relationships/image" Target="../media/image16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png"/><Relationship Id="rId4" Type="http://schemas.openxmlformats.org/officeDocument/2006/relationships/image" Target="../media/image14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png"/><Relationship Id="rId4" Type="http://schemas.openxmlformats.org/officeDocument/2006/relationships/image" Target="../media/image14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 Id="rId3" Type="http://schemas.openxmlformats.org/officeDocument/2006/relationships/image" Target="../media/image1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 Id="rId3" Type="http://schemas.openxmlformats.org/officeDocument/2006/relationships/image" Target="../media/image15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147.png"/><Relationship Id="rId4" Type="http://schemas.openxmlformats.org/officeDocument/2006/relationships/image" Target="../media/image1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image" Target="../media/image15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 Id="rId3" Type="http://schemas.openxmlformats.org/officeDocument/2006/relationships/image" Target="../media/image16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 Id="rId3" Type="http://schemas.openxmlformats.org/officeDocument/2006/relationships/image" Target="../media/image14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 Id="rId3" Type="http://schemas.openxmlformats.org/officeDocument/2006/relationships/image" Target="../media/image150.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 Id="rId3" Type="http://schemas.openxmlformats.org/officeDocument/2006/relationships/image" Target="../media/image15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 Id="rId3" Type="http://schemas.openxmlformats.org/officeDocument/2006/relationships/image" Target="../media/image15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158.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16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image" Target="../media/image1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 Id="rId3" Type="http://schemas.openxmlformats.org/officeDocument/2006/relationships/image" Target="../media/image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56.png"/><Relationship Id="rId5"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27.png"/><Relationship Id="rId7"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41.png"/><Relationship Id="rId8"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48.png"/><Relationship Id="rId5"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52.png"/><Relationship Id="rId5"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1.png"/><Relationship Id="rId4" Type="http://schemas.openxmlformats.org/officeDocument/2006/relationships/image" Target="../media/image6.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9.png"/><Relationship Id="rId6" Type="http://schemas.openxmlformats.org/officeDocument/2006/relationships/image" Target="../media/image64.png"/><Relationship Id="rId7" Type="http://schemas.openxmlformats.org/officeDocument/2006/relationships/image" Target="../media/image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73.png"/><Relationship Id="rId6" Type="http://schemas.openxmlformats.org/officeDocument/2006/relationships/image" Target="../media/image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png"/><Relationship Id="rId4" Type="http://schemas.openxmlformats.org/officeDocument/2006/relationships/image" Target="../media/image63.png"/><Relationship Id="rId5" Type="http://schemas.openxmlformats.org/officeDocument/2006/relationships/image" Target="../media/image70.png"/><Relationship Id="rId6" Type="http://schemas.openxmlformats.org/officeDocument/2006/relationships/image" Target="../media/image67.png"/><Relationship Id="rId7" Type="http://schemas.openxmlformats.org/officeDocument/2006/relationships/image" Target="../media/image65.png"/><Relationship Id="rId8" Type="http://schemas.openxmlformats.org/officeDocument/2006/relationships/image" Target="../media/image82.png"/></Relationships>
</file>

<file path=ppt/slides/_rels/slide69.xml.rels><?xml version="1.0" encoding="UTF-8" standalone="yes"?><Relationships xmlns="http://schemas.openxmlformats.org/package/2006/relationships"><Relationship Id="rId10"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63.png"/><Relationship Id="rId9" Type="http://schemas.openxmlformats.org/officeDocument/2006/relationships/image" Target="../media/image79.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82.png"/><Relationship Id="rId8"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0" Type="http://schemas.openxmlformats.org/officeDocument/2006/relationships/image" Target="../media/image88.png"/><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png"/><Relationship Id="rId4" Type="http://schemas.openxmlformats.org/officeDocument/2006/relationships/image" Target="../media/image63.png"/><Relationship Id="rId9" Type="http://schemas.openxmlformats.org/officeDocument/2006/relationships/image" Target="../media/image89.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82.png"/><Relationship Id="rId8"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4.png"/><Relationship Id="rId7" Type="http://schemas.openxmlformats.org/officeDocument/2006/relationships/image" Target="../media/image90.png"/></Relationships>
</file>

<file path=ppt/slides/_rels/slide72.xml.rels><?xml version="1.0" encoding="UTF-8" standalone="yes"?><Relationships xmlns="http://schemas.openxmlformats.org/package/2006/relationships"><Relationship Id="rId10" Type="http://schemas.openxmlformats.org/officeDocument/2006/relationships/image" Target="../media/image95.png"/><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85.png"/><Relationship Id="rId9" Type="http://schemas.openxmlformats.org/officeDocument/2006/relationships/image" Target="../media/image98.png"/><Relationship Id="rId5" Type="http://schemas.openxmlformats.org/officeDocument/2006/relationships/image" Target="../media/image86.png"/><Relationship Id="rId6" Type="http://schemas.openxmlformats.org/officeDocument/2006/relationships/image" Target="../media/image84.png"/><Relationship Id="rId7" Type="http://schemas.openxmlformats.org/officeDocument/2006/relationships/image" Target="../media/image90.png"/><Relationship Id="rId8" Type="http://schemas.openxmlformats.org/officeDocument/2006/relationships/image" Target="../media/image9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97.pn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png"/><Relationship Id="rId4" Type="http://schemas.openxmlformats.org/officeDocument/2006/relationships/image" Target="../media/image110.png"/><Relationship Id="rId5" Type="http://schemas.openxmlformats.org/officeDocument/2006/relationships/image" Target="../media/image99.png"/><Relationship Id="rId6" Type="http://schemas.openxmlformats.org/officeDocument/2006/relationships/image" Target="../media/image10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png"/><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1.png"/><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png"/><Relationship Id="rId4" Type="http://schemas.openxmlformats.org/officeDocument/2006/relationships/image" Target="../media/image100.png"/><Relationship Id="rId5" Type="http://schemas.openxmlformats.org/officeDocument/2006/relationships/image" Target="../media/image102.png"/><Relationship Id="rId6" Type="http://schemas.openxmlformats.org/officeDocument/2006/relationships/image" Target="../media/image10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png"/><Relationship Id="rId4" Type="http://schemas.openxmlformats.org/officeDocument/2006/relationships/image" Target="../media/image1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pn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png"/><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png"/><Relationship Id="rId4" Type="http://schemas.openxmlformats.org/officeDocument/2006/relationships/image" Target="../media/image10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png"/><Relationship Id="rId4" Type="http://schemas.openxmlformats.org/officeDocument/2006/relationships/image" Target="../media/image1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png"/><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pn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png"/><Relationship Id="rId4" Type="http://schemas.openxmlformats.org/officeDocument/2006/relationships/image" Target="../media/image12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png"/><Relationship Id="rId4"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6.png"/><Relationship Id="rId4" Type="http://schemas.openxmlformats.org/officeDocument/2006/relationships/image" Target="../media/image1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png"/><Relationship Id="rId4" Type="http://schemas.openxmlformats.org/officeDocument/2006/relationships/image" Target="../media/image114.png"/><Relationship Id="rId5" Type="http://schemas.openxmlformats.org/officeDocument/2006/relationships/image" Target="../media/image12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1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
          <p:cNvSpPr txBox="1"/>
          <p:nvPr>
            <p:ph idx="1" type="subTitle"/>
          </p:nvPr>
        </p:nvSpPr>
        <p:spPr>
          <a:xfrm>
            <a:off x="1659250" y="3787925"/>
            <a:ext cx="5781300" cy="361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b="1" lang="en-US" sz="1500">
                <a:latin typeface="Times New Roman"/>
                <a:ea typeface="Times New Roman"/>
                <a:cs typeface="Times New Roman"/>
                <a:sym typeface="Times New Roman"/>
              </a:rPr>
              <a:t>School of Computer Engineering and Technology (SCET)</a:t>
            </a:r>
            <a:endParaRPr b="1" sz="1500">
              <a:latin typeface="Times New Roman"/>
              <a:ea typeface="Times New Roman"/>
              <a:cs typeface="Times New Roman"/>
              <a:sym typeface="Times New Roman"/>
            </a:endParaRPr>
          </a:p>
        </p:txBody>
      </p:sp>
      <p:pic>
        <p:nvPicPr>
          <p:cNvPr id="247" name="Google Shape;247;p1"/>
          <p:cNvPicPr preferRelativeResize="0"/>
          <p:nvPr/>
        </p:nvPicPr>
        <p:blipFill rotWithShape="1">
          <a:blip r:embed="rId3">
            <a:alphaModFix/>
          </a:blip>
          <a:srcRect b="0" l="0" r="0" t="0"/>
          <a:stretch/>
        </p:blipFill>
        <p:spPr>
          <a:xfrm>
            <a:off x="651129" y="323850"/>
            <a:ext cx="7645145" cy="1552575"/>
          </a:xfrm>
          <a:prstGeom prst="rect">
            <a:avLst/>
          </a:prstGeom>
          <a:noFill/>
          <a:ln>
            <a:noFill/>
          </a:ln>
          <a:effectLst>
            <a:outerShdw blurRad="292100" rotWithShape="0" algn="tl" dir="2700000" dist="139700">
              <a:srgbClr val="333333">
                <a:alpha val="64705"/>
              </a:srgbClr>
            </a:outerShdw>
          </a:effectLst>
        </p:spPr>
      </p:pic>
      <p:sp>
        <p:nvSpPr>
          <p:cNvPr id="248" name="Google Shape;248;p1"/>
          <p:cNvSpPr/>
          <p:nvPr/>
        </p:nvSpPr>
        <p:spPr>
          <a:xfrm>
            <a:off x="501540" y="2336110"/>
            <a:ext cx="8312369" cy="530915"/>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i="0" lang="en-US" sz="2700" u="none" cap="none" strike="noStrike">
                <a:solidFill>
                  <a:schemeClr val="dk1"/>
                </a:solidFill>
                <a:latin typeface="Times New Roman"/>
                <a:ea typeface="Times New Roman"/>
                <a:cs typeface="Times New Roman"/>
                <a:sym typeface="Times New Roman"/>
              </a:rPr>
              <a:t>	Computer Networks (CET2005B)</a:t>
            </a:r>
            <a:endParaRPr b="0" i="0" sz="3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55" name="Google Shape;355;p10"/>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Analog and Digital Data</a:t>
            </a:r>
            <a:endParaRPr/>
          </a:p>
        </p:txBody>
      </p:sp>
      <p:pic>
        <p:nvPicPr>
          <p:cNvPr id="356" name="Google Shape;356;p10"/>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357" name="Google Shape;357;p10"/>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358" name="Google Shape;358;p1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359" name="Google Shape;359;p10"/>
          <p:cNvSpPr/>
          <p:nvPr/>
        </p:nvSpPr>
        <p:spPr>
          <a:xfrm>
            <a:off x="308343" y="947235"/>
            <a:ext cx="8474150" cy="300274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The term analog data refers to information that is continuous</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Analog data, such as the sounds made by a human voice, take on continuous values can be captured by a microphone and converted to an analog signal or sampled and converted to a digital signal</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Digital data refers to information that has discrete states</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Digital data take on discrete values. For example, data are stored in the memory as 0s and 1</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 They can be converted to a digital signal or modulated into an analog signal for transmission across a medium</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0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22" name="Google Shape;1522;p100"/>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Network Architectures</a:t>
            </a:r>
            <a:endParaRPr/>
          </a:p>
        </p:txBody>
      </p:sp>
      <p:pic>
        <p:nvPicPr>
          <p:cNvPr id="1523" name="Google Shape;1523;p100"/>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524" name="Google Shape;1524;p100"/>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525" name="Google Shape;1525;p10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526" name="Google Shape;1526;p100"/>
          <p:cNvSpPr txBox="1"/>
          <p:nvPr/>
        </p:nvSpPr>
        <p:spPr>
          <a:xfrm>
            <a:off x="411327" y="1264689"/>
            <a:ext cx="5970411" cy="3351780"/>
          </a:xfrm>
          <a:prstGeom prst="rect">
            <a:avLst/>
          </a:prstGeom>
          <a:noFill/>
          <a:ln>
            <a:noFill/>
          </a:ln>
        </p:spPr>
        <p:txBody>
          <a:bodyPr anchorCtr="0" anchor="t" bIns="34275" lIns="0" spcFirstLastPara="1" rIns="0" wrap="square" tIns="34275">
            <a:noAutofit/>
          </a:bodyPr>
          <a:lstStyle/>
          <a:p>
            <a:pPr indent="-317500" lvl="1" marL="914400" marR="0" rtl="0" algn="l">
              <a:lnSpc>
                <a:spcPct val="150000"/>
              </a:lnSpc>
              <a:spcBef>
                <a:spcPts val="200"/>
              </a:spcBef>
              <a:spcAft>
                <a:spcPts val="0"/>
              </a:spcAft>
              <a:buClr>
                <a:srgbClr val="CC0000"/>
              </a:buClr>
              <a:buSzPts val="3600"/>
              <a:buFont typeface="Arial"/>
              <a:buChar char="•"/>
            </a:pPr>
            <a:r>
              <a:rPr b="0" i="0" lang="en-US" sz="2400" u="none" cap="none" strike="noStrike">
                <a:solidFill>
                  <a:schemeClr val="dk1"/>
                </a:solidFill>
                <a:latin typeface="Times New Roman"/>
                <a:ea typeface="Times New Roman"/>
                <a:cs typeface="Times New Roman"/>
                <a:sym typeface="Times New Roman"/>
              </a:rPr>
              <a:t>Client-Server</a:t>
            </a:r>
            <a:endParaRPr/>
          </a:p>
          <a:p>
            <a:pPr indent="-317500" lvl="1" marL="914400" marR="0" rtl="0" algn="l">
              <a:lnSpc>
                <a:spcPct val="150000"/>
              </a:lnSpc>
              <a:spcBef>
                <a:spcPts val="200"/>
              </a:spcBef>
              <a:spcAft>
                <a:spcPts val="0"/>
              </a:spcAft>
              <a:buClr>
                <a:srgbClr val="CC0000"/>
              </a:buClr>
              <a:buSzPts val="3600"/>
              <a:buFont typeface="Arial"/>
              <a:buChar char="•"/>
            </a:pPr>
            <a:r>
              <a:rPr b="0" i="0" lang="en-US" sz="2400" u="none" cap="none" strike="noStrike">
                <a:solidFill>
                  <a:schemeClr val="dk1"/>
                </a:solidFill>
                <a:latin typeface="Times New Roman"/>
                <a:ea typeface="Times New Roman"/>
                <a:cs typeface="Times New Roman"/>
                <a:sym typeface="Times New Roman"/>
              </a:rPr>
              <a:t>Peer-to-Peer </a:t>
            </a:r>
            <a:endParaRPr/>
          </a:p>
          <a:p>
            <a:pPr indent="-317500" lvl="1" marL="914400" marR="0" rtl="0" algn="l">
              <a:lnSpc>
                <a:spcPct val="150000"/>
              </a:lnSpc>
              <a:spcBef>
                <a:spcPts val="200"/>
              </a:spcBef>
              <a:spcAft>
                <a:spcPts val="0"/>
              </a:spcAft>
              <a:buClr>
                <a:srgbClr val="CC0000"/>
              </a:buClr>
              <a:buSzPts val="3600"/>
              <a:buFont typeface="Arial"/>
              <a:buChar char="•"/>
            </a:pPr>
            <a:r>
              <a:rPr b="0" i="0" lang="en-US" sz="2400" u="none" cap="none" strike="noStrike">
                <a:solidFill>
                  <a:schemeClr val="dk1"/>
                </a:solidFill>
                <a:latin typeface="Times New Roman"/>
                <a:ea typeface="Times New Roman"/>
                <a:cs typeface="Times New Roman"/>
                <a:sym typeface="Times New Roman"/>
              </a:rPr>
              <a:t>Distributed Network</a:t>
            </a:r>
            <a:endParaRPr/>
          </a:p>
          <a:p>
            <a:pPr indent="-317500" lvl="1" marL="914400" marR="0" rtl="0" algn="l">
              <a:lnSpc>
                <a:spcPct val="150000"/>
              </a:lnSpc>
              <a:spcBef>
                <a:spcPts val="200"/>
              </a:spcBef>
              <a:spcAft>
                <a:spcPts val="0"/>
              </a:spcAft>
              <a:buClr>
                <a:srgbClr val="CC0000"/>
              </a:buClr>
              <a:buSzPts val="3600"/>
              <a:buFont typeface="Arial"/>
              <a:buChar char="•"/>
            </a:pPr>
            <a:r>
              <a:rPr b="0" i="0" lang="en-US" sz="2400" u="none" cap="none" strike="noStrike">
                <a:solidFill>
                  <a:schemeClr val="dk1"/>
                </a:solidFill>
                <a:latin typeface="Times New Roman"/>
                <a:ea typeface="Times New Roman"/>
                <a:cs typeface="Times New Roman"/>
                <a:sym typeface="Times New Roman"/>
              </a:rPr>
              <a:t>Software Define Network</a:t>
            </a:r>
            <a:endParaRPr/>
          </a:p>
          <a:p>
            <a:pPr indent="-171450" lvl="0" marL="457200" marR="0" rtl="0" algn="l">
              <a:lnSpc>
                <a:spcPct val="100000"/>
              </a:lnSpc>
              <a:spcBef>
                <a:spcPts val="300"/>
              </a:spcBef>
              <a:spcAft>
                <a:spcPts val="300"/>
              </a:spcAft>
              <a:buClr>
                <a:schemeClr val="dk1"/>
              </a:buClr>
              <a:buSzPts val="24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0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34" name="Google Shape;1534;p101"/>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Client-Server Model</a:t>
            </a:r>
            <a:endParaRPr/>
          </a:p>
        </p:txBody>
      </p:sp>
      <p:pic>
        <p:nvPicPr>
          <p:cNvPr id="1535" name="Google Shape;1535;p101"/>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536" name="Google Shape;1536;p101"/>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537" name="Google Shape;1537;p10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538" name="Google Shape;1538;p101"/>
          <p:cNvPicPr preferRelativeResize="0"/>
          <p:nvPr/>
        </p:nvPicPr>
        <p:blipFill rotWithShape="1">
          <a:blip r:embed="rId4">
            <a:alphaModFix/>
          </a:blip>
          <a:srcRect b="0" l="0" r="0" t="0"/>
          <a:stretch/>
        </p:blipFill>
        <p:spPr>
          <a:xfrm>
            <a:off x="1839952" y="1802315"/>
            <a:ext cx="6013847" cy="2937273"/>
          </a:xfrm>
          <a:prstGeom prst="rect">
            <a:avLst/>
          </a:prstGeom>
          <a:noFill/>
          <a:ln>
            <a:noFill/>
          </a:ln>
        </p:spPr>
      </p:pic>
      <p:sp>
        <p:nvSpPr>
          <p:cNvPr id="1539" name="Google Shape;1539;p101"/>
          <p:cNvSpPr/>
          <p:nvPr/>
        </p:nvSpPr>
        <p:spPr>
          <a:xfrm>
            <a:off x="2237656" y="1186919"/>
            <a:ext cx="414408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Client-server model: involves requests and replies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0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47" name="Google Shape;1547;p102"/>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Peer-to-Peer Architecture</a:t>
            </a:r>
            <a:endParaRPr/>
          </a:p>
        </p:txBody>
      </p:sp>
      <p:pic>
        <p:nvPicPr>
          <p:cNvPr id="1548" name="Google Shape;1548;p102"/>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549" name="Google Shape;1549;p102"/>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550" name="Google Shape;1550;p10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551" name="Google Shape;1551;p102"/>
          <p:cNvSpPr txBox="1"/>
          <p:nvPr/>
        </p:nvSpPr>
        <p:spPr>
          <a:xfrm>
            <a:off x="267629" y="1081669"/>
            <a:ext cx="4471639" cy="331920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3000"/>
              <a:buFont typeface="Arial"/>
              <a:buChar char="•"/>
            </a:pPr>
            <a:r>
              <a:rPr b="0" i="0" lang="en-US" sz="2000" u="none" cap="none" strike="noStrike">
                <a:solidFill>
                  <a:srgbClr val="000000"/>
                </a:solidFill>
                <a:latin typeface="Times New Roman"/>
                <a:ea typeface="Times New Roman"/>
                <a:cs typeface="Times New Roman"/>
                <a:sym typeface="Times New Roman"/>
              </a:rPr>
              <a:t>All nodes acts as a clients and servers</a:t>
            </a:r>
            <a:endParaRPr/>
          </a:p>
          <a:p>
            <a:pPr indent="0" lvl="1" marL="0" marR="0" rtl="0" algn="l">
              <a:lnSpc>
                <a:spcPct val="80000"/>
              </a:lnSpc>
              <a:spcBef>
                <a:spcPts val="0"/>
              </a:spcBef>
              <a:spcAft>
                <a:spcPts val="0"/>
              </a:spcAft>
              <a:buNone/>
            </a:pPr>
            <a:r>
              <a:rPr b="0" i="0" lang="en-US" sz="1500" u="none" cap="none" strike="noStrike">
                <a:solidFill>
                  <a:srgbClr val="000000"/>
                </a:solidFill>
                <a:latin typeface="Book Antiqua"/>
                <a:ea typeface="Book Antiqua"/>
                <a:cs typeface="Book Antiqua"/>
                <a:sym typeface="Book Antiqua"/>
              </a:rPr>
              <a:t>   	 - Provides and consume data</a:t>
            </a:r>
            <a:endParaRPr/>
          </a:p>
          <a:p>
            <a:pPr indent="0" lvl="1" marL="0" marR="0" rtl="0" algn="l">
              <a:lnSpc>
                <a:spcPct val="80000"/>
              </a:lnSpc>
              <a:spcBef>
                <a:spcPts val="0"/>
              </a:spcBef>
              <a:spcAft>
                <a:spcPts val="0"/>
              </a:spcAft>
              <a:buNone/>
            </a:pPr>
            <a:r>
              <a:rPr b="0" i="0" lang="en-US" sz="1500" u="none" cap="none" strike="noStrike">
                <a:solidFill>
                  <a:srgbClr val="000000"/>
                </a:solidFill>
                <a:latin typeface="Book Antiqua"/>
                <a:ea typeface="Book Antiqua"/>
                <a:cs typeface="Book Antiqua"/>
                <a:sym typeface="Book Antiqua"/>
              </a:rPr>
              <a:t>	-Any node can initiate a connection</a:t>
            </a:r>
            <a:endParaRPr/>
          </a:p>
          <a:p>
            <a:pPr indent="-142875" lvl="0" marL="342900" marR="0" rtl="0" algn="l">
              <a:lnSpc>
                <a:spcPct val="80000"/>
              </a:lnSpc>
              <a:spcBef>
                <a:spcPts val="0"/>
              </a:spcBef>
              <a:spcAft>
                <a:spcPts val="0"/>
              </a:spcAft>
              <a:buClr>
                <a:srgbClr val="000000"/>
              </a:buClr>
              <a:buSzPts val="3150"/>
              <a:buFont typeface="Arial"/>
              <a:buNone/>
            </a:pPr>
            <a:r>
              <a:t/>
            </a:r>
            <a:endParaRPr b="0" i="0" sz="2100" u="none" cap="none" strike="noStrike">
              <a:solidFill>
                <a:srgbClr val="000000"/>
              </a:solidFill>
              <a:latin typeface="Book Antiqua"/>
              <a:ea typeface="Book Antiqua"/>
              <a:cs typeface="Book Antiqua"/>
              <a:sym typeface="Book Antiqua"/>
            </a:endParaRPr>
          </a:p>
          <a:p>
            <a:pPr indent="-142875" lvl="0" marL="342900" marR="0" rtl="0" algn="l">
              <a:lnSpc>
                <a:spcPct val="80000"/>
              </a:lnSpc>
              <a:spcBef>
                <a:spcPts val="0"/>
              </a:spcBef>
              <a:spcAft>
                <a:spcPts val="0"/>
              </a:spcAft>
              <a:buClr>
                <a:srgbClr val="000000"/>
              </a:buClr>
              <a:buSzPts val="3150"/>
              <a:buFont typeface="Arial"/>
              <a:buNone/>
            </a:pPr>
            <a:r>
              <a:t/>
            </a:r>
            <a:endParaRPr b="0" i="0" sz="2100" u="none" cap="none" strike="noStrike">
              <a:solidFill>
                <a:srgbClr val="000000"/>
              </a:solidFill>
              <a:latin typeface="Book Antiqua"/>
              <a:ea typeface="Book Antiqua"/>
              <a:cs typeface="Book Antiqua"/>
              <a:sym typeface="Book Antiqua"/>
            </a:endParaRPr>
          </a:p>
          <a:p>
            <a:pPr indent="-342900" lvl="0" marL="342900" marR="0" rtl="0" algn="l">
              <a:lnSpc>
                <a:spcPct val="80000"/>
              </a:lnSpc>
              <a:spcBef>
                <a:spcPts val="0"/>
              </a:spcBef>
              <a:spcAft>
                <a:spcPts val="0"/>
              </a:spcAft>
              <a:buClr>
                <a:srgbClr val="CC0000"/>
              </a:buClr>
              <a:buSzPts val="3150"/>
              <a:buFont typeface="Arial"/>
              <a:buChar char="•"/>
            </a:pPr>
            <a:r>
              <a:rPr b="0" i="0" lang="en-US" sz="2100" u="none" cap="none" strike="noStrike">
                <a:solidFill>
                  <a:srgbClr val="000000"/>
                </a:solidFill>
                <a:latin typeface="Times New Roman"/>
                <a:ea typeface="Times New Roman"/>
                <a:cs typeface="Times New Roman"/>
                <a:sym typeface="Times New Roman"/>
              </a:rPr>
              <a:t>No centralized data source</a:t>
            </a:r>
            <a:endParaRPr/>
          </a:p>
          <a:p>
            <a:pPr indent="0" lvl="1" marL="0" marR="0" rtl="0" algn="l">
              <a:lnSpc>
                <a:spcPct val="80000"/>
              </a:lnSpc>
              <a:spcBef>
                <a:spcPts val="0"/>
              </a:spcBef>
              <a:spcAft>
                <a:spcPts val="0"/>
              </a:spcAft>
              <a:buNone/>
            </a:pPr>
            <a:r>
              <a:t/>
            </a:r>
            <a:endParaRPr b="0" i="0" sz="1500" u="none" cap="none" strike="noStrike">
              <a:solidFill>
                <a:srgbClr val="000000"/>
              </a:solidFill>
              <a:latin typeface="Book Antiqua"/>
              <a:ea typeface="Book Antiqua"/>
              <a:cs typeface="Book Antiqua"/>
              <a:sym typeface="Book Antiqua"/>
            </a:endParaRPr>
          </a:p>
          <a:p>
            <a:pPr indent="0" lvl="1" marL="0" marR="0" rtl="0" algn="l">
              <a:lnSpc>
                <a:spcPct val="80000"/>
              </a:lnSpc>
              <a:spcBef>
                <a:spcPts val="0"/>
              </a:spcBef>
              <a:spcAft>
                <a:spcPts val="0"/>
              </a:spcAft>
              <a:buNone/>
            </a:pPr>
            <a:r>
              <a:rPr b="0" i="0" lang="en-US" sz="1500" u="none" cap="none" strike="noStrike">
                <a:solidFill>
                  <a:srgbClr val="000000"/>
                </a:solidFill>
                <a:latin typeface="Book Antiqua"/>
                <a:ea typeface="Book Antiqua"/>
                <a:cs typeface="Book Antiqua"/>
                <a:sym typeface="Book Antiqua"/>
              </a:rPr>
              <a:t>-The ultimate form of democracy on the Internet</a:t>
            </a:r>
            <a:endParaRPr/>
          </a:p>
          <a:p>
            <a:pPr indent="0" lvl="1" marL="0" marR="0" rtl="0" algn="l">
              <a:lnSpc>
                <a:spcPct val="80000"/>
              </a:lnSpc>
              <a:spcBef>
                <a:spcPts val="0"/>
              </a:spcBef>
              <a:spcAft>
                <a:spcPts val="0"/>
              </a:spcAft>
              <a:buNone/>
            </a:pPr>
            <a:r>
              <a:rPr b="0" i="0" lang="en-US" sz="1500" u="none" cap="none" strike="noStrike">
                <a:solidFill>
                  <a:srgbClr val="000000"/>
                </a:solidFill>
                <a:latin typeface="Book Antiqua"/>
                <a:ea typeface="Book Antiqua"/>
                <a:cs typeface="Book Antiqua"/>
                <a:sym typeface="Book Antiqua"/>
              </a:rPr>
              <a:t>-The ultimate threat to copy-right protection on    </a:t>
            </a:r>
            <a:endParaRPr/>
          </a:p>
          <a:p>
            <a:pPr indent="0" lvl="1" marL="0" marR="0" rtl="0" algn="l">
              <a:lnSpc>
                <a:spcPct val="80000"/>
              </a:lnSpc>
              <a:spcBef>
                <a:spcPts val="0"/>
              </a:spcBef>
              <a:spcAft>
                <a:spcPts val="0"/>
              </a:spcAft>
              <a:buNone/>
            </a:pPr>
            <a:r>
              <a:rPr b="0" i="0" lang="en-US" sz="1500" u="none" cap="none" strike="noStrike">
                <a:solidFill>
                  <a:srgbClr val="000000"/>
                </a:solidFill>
                <a:latin typeface="Book Antiqua"/>
                <a:ea typeface="Book Antiqua"/>
                <a:cs typeface="Book Antiqua"/>
                <a:sym typeface="Book Antiqua"/>
              </a:rPr>
              <a:t>   the Internet</a:t>
            </a:r>
            <a:endParaRPr/>
          </a:p>
          <a:p>
            <a:pPr indent="0" lvl="0" marL="0" marR="0" rtl="0" algn="l">
              <a:lnSpc>
                <a:spcPct val="80000"/>
              </a:lnSpc>
              <a:spcBef>
                <a:spcPts val="0"/>
              </a:spcBef>
              <a:spcAft>
                <a:spcPts val="0"/>
              </a:spcAft>
              <a:buNone/>
            </a:pPr>
            <a:r>
              <a:t/>
            </a:r>
            <a:endParaRPr b="0" i="0" sz="1400" u="none" cap="none" strike="noStrike">
              <a:solidFill>
                <a:srgbClr val="000000"/>
              </a:solidFill>
              <a:latin typeface="Book Antiqua"/>
              <a:ea typeface="Book Antiqua"/>
              <a:cs typeface="Book Antiqua"/>
              <a:sym typeface="Book Antiqua"/>
            </a:endParaRPr>
          </a:p>
        </p:txBody>
      </p:sp>
      <p:pic>
        <p:nvPicPr>
          <p:cNvPr id="1552" name="Google Shape;1552;p102"/>
          <p:cNvPicPr preferRelativeResize="0"/>
          <p:nvPr/>
        </p:nvPicPr>
        <p:blipFill rotWithShape="1">
          <a:blip r:embed="rId4">
            <a:alphaModFix/>
          </a:blip>
          <a:srcRect b="0" l="0" r="0" t="0"/>
          <a:stretch/>
        </p:blipFill>
        <p:spPr>
          <a:xfrm>
            <a:off x="4892599" y="638079"/>
            <a:ext cx="3771900" cy="362307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0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60" name="Google Shape;1560;p103"/>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Distributed Network</a:t>
            </a:r>
            <a:endParaRPr/>
          </a:p>
        </p:txBody>
      </p:sp>
      <p:pic>
        <p:nvPicPr>
          <p:cNvPr id="1561" name="Google Shape;1561;p103"/>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562" name="Google Shape;1562;p10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563" name="Google Shape;1563;p10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564" name="Google Shape;1564;p103"/>
          <p:cNvSpPr txBox="1"/>
          <p:nvPr/>
        </p:nvSpPr>
        <p:spPr>
          <a:xfrm>
            <a:off x="5032456" y="1226160"/>
            <a:ext cx="3657600" cy="33192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100" u="none" cap="none" strike="noStrike">
                <a:solidFill>
                  <a:srgbClr val="000000"/>
                </a:solidFill>
                <a:latin typeface="Times New Roman"/>
                <a:ea typeface="Times New Roman"/>
                <a:cs typeface="Times New Roman"/>
                <a:sym typeface="Times New Roman"/>
              </a:rPr>
              <a:t>Distributed networks are part of distributed computing architecture, in which enterprise IT infrastructure resources are divided over a number of networks, processors and intermediary devices</a:t>
            </a:r>
            <a:endParaRPr/>
          </a:p>
          <a:p>
            <a:pPr indent="0" lvl="0" marL="0" marR="0" rtl="0" algn="l">
              <a:lnSpc>
                <a:spcPct val="80000"/>
              </a:lnSpc>
              <a:spcBef>
                <a:spcPts val="0"/>
              </a:spcBef>
              <a:spcAft>
                <a:spcPts val="0"/>
              </a:spcAft>
              <a:buNone/>
            </a:pPr>
            <a:r>
              <a:t/>
            </a:r>
            <a:endParaRPr b="0" i="0" sz="1400" u="none" cap="none" strike="noStrike">
              <a:solidFill>
                <a:srgbClr val="000000"/>
              </a:solidFill>
              <a:latin typeface="Book Antiqua"/>
              <a:ea typeface="Book Antiqua"/>
              <a:cs typeface="Book Antiqua"/>
              <a:sym typeface="Book Antiqua"/>
            </a:endParaRPr>
          </a:p>
        </p:txBody>
      </p:sp>
      <p:pic>
        <p:nvPicPr>
          <p:cNvPr descr="Image result for distributed network" id="1565" name="Google Shape;1565;p103"/>
          <p:cNvPicPr preferRelativeResize="0"/>
          <p:nvPr/>
        </p:nvPicPr>
        <p:blipFill rotWithShape="1">
          <a:blip r:embed="rId4">
            <a:alphaModFix/>
          </a:blip>
          <a:srcRect b="0" l="0" r="0" t="0"/>
          <a:stretch/>
        </p:blipFill>
        <p:spPr>
          <a:xfrm>
            <a:off x="248111" y="805519"/>
            <a:ext cx="4414838" cy="35718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0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73" name="Google Shape;1573;p104"/>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Software Define Network</a:t>
            </a:r>
            <a:endParaRPr/>
          </a:p>
        </p:txBody>
      </p:sp>
      <p:pic>
        <p:nvPicPr>
          <p:cNvPr id="1574" name="Google Shape;1574;p104"/>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575" name="Google Shape;1575;p10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576" name="Google Shape;1576;p10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577" name="Google Shape;1577;p104"/>
          <p:cNvSpPr txBox="1"/>
          <p:nvPr/>
        </p:nvSpPr>
        <p:spPr>
          <a:xfrm>
            <a:off x="4101971" y="657922"/>
            <a:ext cx="4841307" cy="388744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CC0000"/>
              </a:buClr>
              <a:buSzPts val="2550"/>
              <a:buFont typeface="Arial"/>
              <a:buChar char="•"/>
            </a:pPr>
            <a:r>
              <a:rPr b="0" i="0" lang="en-US" sz="1700" u="none" cap="none" strike="noStrike">
                <a:solidFill>
                  <a:schemeClr val="dk1"/>
                </a:solidFill>
                <a:latin typeface="Times New Roman"/>
                <a:ea typeface="Times New Roman"/>
                <a:cs typeface="Times New Roman"/>
                <a:sym typeface="Times New Roman"/>
              </a:rPr>
              <a:t>Software-Defined Networking (SDN) is dynamic, manageable, cost-effective, and adaptable for the high-bandwidth, dynamic nature of today’s applications</a:t>
            </a:r>
            <a:endParaRPr/>
          </a:p>
          <a:p>
            <a:pPr indent="-285750" lvl="0" marL="285750" marR="0" rtl="0" algn="l">
              <a:lnSpc>
                <a:spcPct val="150000"/>
              </a:lnSpc>
              <a:spcBef>
                <a:spcPts val="0"/>
              </a:spcBef>
              <a:spcAft>
                <a:spcPts val="0"/>
              </a:spcAft>
              <a:buClr>
                <a:srgbClr val="CC0000"/>
              </a:buClr>
              <a:buSzPts val="2550"/>
              <a:buFont typeface="Arial"/>
              <a:buChar char="•"/>
            </a:pPr>
            <a:r>
              <a:rPr b="0" i="0" lang="en-US" sz="1700" u="none" cap="none" strike="noStrike">
                <a:solidFill>
                  <a:schemeClr val="dk1"/>
                </a:solidFill>
                <a:latin typeface="Times New Roman"/>
                <a:ea typeface="Times New Roman"/>
                <a:cs typeface="Times New Roman"/>
                <a:sym typeface="Times New Roman"/>
              </a:rPr>
              <a:t> This architecture decouples the network control and forwarding functions enabling the network control to become directly programmable and the underlying infrastructure to be abstracted for applications and network services </a:t>
            </a:r>
            <a:endParaRPr/>
          </a:p>
          <a:p>
            <a:pPr indent="0" lvl="0" marL="0" marR="0" rtl="0" algn="l">
              <a:lnSpc>
                <a:spcPct val="80000"/>
              </a:lnSpc>
              <a:spcBef>
                <a:spcPts val="0"/>
              </a:spcBef>
              <a:spcAft>
                <a:spcPts val="0"/>
              </a:spcAft>
              <a:buNone/>
            </a:pPr>
            <a:r>
              <a:t/>
            </a:r>
            <a:endParaRPr b="0" i="0" sz="1400" u="none" cap="none" strike="noStrike">
              <a:solidFill>
                <a:srgbClr val="000000"/>
              </a:solidFill>
              <a:latin typeface="Book Antiqua"/>
              <a:ea typeface="Book Antiqua"/>
              <a:cs typeface="Book Antiqua"/>
              <a:sym typeface="Book Antiqua"/>
            </a:endParaRPr>
          </a:p>
        </p:txBody>
      </p:sp>
      <p:pic>
        <p:nvPicPr>
          <p:cNvPr id="1578" name="Google Shape;1578;p104"/>
          <p:cNvPicPr preferRelativeResize="0"/>
          <p:nvPr/>
        </p:nvPicPr>
        <p:blipFill rotWithShape="1">
          <a:blip r:embed="rId4">
            <a:alphaModFix/>
          </a:blip>
          <a:srcRect b="0" l="0" r="0" t="0"/>
          <a:stretch/>
        </p:blipFill>
        <p:spPr>
          <a:xfrm>
            <a:off x="400050" y="1371600"/>
            <a:ext cx="3701921" cy="26289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0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9/8/2022</a:t>
            </a:r>
            <a:endParaRPr b="0" i="0" sz="700" u="none" cap="none" strike="noStrike">
              <a:solidFill>
                <a:srgbClr val="FFFFFF"/>
              </a:solidFill>
              <a:latin typeface="Calibri"/>
              <a:ea typeface="Calibri"/>
              <a:cs typeface="Calibri"/>
              <a:sym typeface="Calibri"/>
            </a:endParaRPr>
          </a:p>
        </p:txBody>
      </p:sp>
      <p:sp>
        <p:nvSpPr>
          <p:cNvPr id="1584" name="Google Shape;1584;p10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Computer Networks        SY BTech    S3               2022-23</a:t>
            </a:r>
            <a:endParaRPr/>
          </a:p>
        </p:txBody>
      </p:sp>
      <p:sp>
        <p:nvSpPr>
          <p:cNvPr id="1585" name="Google Shape;1585;p10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Calibri"/>
                <a:ea typeface="Calibri"/>
                <a:cs typeface="Calibri"/>
                <a:sym typeface="Calibri"/>
              </a:rPr>
              <a:t>‹#›</a:t>
            </a:fld>
            <a:endParaRPr b="0" i="0" sz="800" u="none" cap="none" strike="noStrike">
              <a:solidFill>
                <a:srgbClr val="FFFFFF"/>
              </a:solidFill>
              <a:latin typeface="Calibri"/>
              <a:ea typeface="Calibri"/>
              <a:cs typeface="Calibri"/>
              <a:sym typeface="Calibri"/>
            </a:endParaRPr>
          </a:p>
        </p:txBody>
      </p:sp>
      <p:sp>
        <p:nvSpPr>
          <p:cNvPr id="1586" name="Google Shape;1586;p105"/>
          <p:cNvSpPr txBox="1"/>
          <p:nvPr>
            <p:ph idx="4294967295" type="title"/>
          </p:nvPr>
        </p:nvSpPr>
        <p:spPr>
          <a:xfrm>
            <a:off x="1132609" y="1706581"/>
            <a:ext cx="7543800" cy="56500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4400">
                <a:solidFill>
                  <a:srgbClr val="C00000"/>
                </a:solidFill>
                <a:latin typeface="Times New Roman"/>
                <a:ea typeface="Times New Roman"/>
                <a:cs typeface="Times New Roman"/>
                <a:sym typeface="Times New Roman"/>
              </a:rPr>
              <a:t>Network Topologies</a:t>
            </a:r>
            <a:endParaRPr/>
          </a:p>
        </p:txBody>
      </p:sp>
      <p:pic>
        <p:nvPicPr>
          <p:cNvPr id="1587" name="Google Shape;1587;p105"/>
          <p:cNvPicPr preferRelativeResize="0"/>
          <p:nvPr/>
        </p:nvPicPr>
        <p:blipFill rotWithShape="1">
          <a:blip r:embed="rId3">
            <a:alphaModFix/>
          </a:blip>
          <a:srcRect b="0" l="0" r="0" t="0"/>
          <a:stretch/>
        </p:blipFill>
        <p:spPr>
          <a:xfrm>
            <a:off x="41821" y="57411"/>
            <a:ext cx="739015" cy="72190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0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Times New Roman"/>
                <a:ea typeface="Times New Roman"/>
                <a:cs typeface="Times New Roman"/>
                <a:sym typeface="Times New Roman"/>
              </a:rPr>
              <a:t>‹#›</a:t>
            </a:fld>
            <a:endParaRPr b="0" i="0" sz="900" u="none" cap="none" strike="noStrike">
              <a:solidFill>
                <a:srgbClr val="000000"/>
              </a:solidFill>
              <a:latin typeface="Times New Roman"/>
              <a:ea typeface="Times New Roman"/>
              <a:cs typeface="Times New Roman"/>
              <a:sym typeface="Times New Roman"/>
            </a:endParaRPr>
          </a:p>
        </p:txBody>
      </p:sp>
      <p:sp>
        <p:nvSpPr>
          <p:cNvPr id="1595" name="Google Shape;1595;p106"/>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Network Topologies</a:t>
            </a:r>
            <a:endParaRPr b="1" i="0" sz="2800" u="none" cap="none" strike="noStrike">
              <a:solidFill>
                <a:srgbClr val="7030A0"/>
              </a:solidFill>
              <a:latin typeface="Times New Roman"/>
              <a:ea typeface="Times New Roman"/>
              <a:cs typeface="Times New Roman"/>
              <a:sym typeface="Times New Roman"/>
            </a:endParaRPr>
          </a:p>
        </p:txBody>
      </p:sp>
      <p:pic>
        <p:nvPicPr>
          <p:cNvPr id="1596" name="Google Shape;1596;p106"/>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597" name="Google Shape;1597;p106"/>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Feb.-2022</a:t>
            </a:r>
            <a:endParaRPr b="1" i="0" sz="800" u="none" cap="none" strike="noStrike">
              <a:solidFill>
                <a:srgbClr val="000000"/>
              </a:solidFill>
              <a:latin typeface="Times New Roman"/>
              <a:ea typeface="Times New Roman"/>
              <a:cs typeface="Times New Roman"/>
              <a:sym typeface="Times New Roman"/>
            </a:endParaRPr>
          </a:p>
        </p:txBody>
      </p:sp>
      <p:sp>
        <p:nvSpPr>
          <p:cNvPr id="1598" name="Google Shape;1598;p10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SY BTech    Semester-3               2022-23</a:t>
            </a:r>
            <a:endParaRPr b="1" i="0" sz="800" u="none" cap="none" strike="noStrike">
              <a:solidFill>
                <a:srgbClr val="000000"/>
              </a:solidFill>
              <a:latin typeface="Times New Roman"/>
              <a:ea typeface="Times New Roman"/>
              <a:cs typeface="Times New Roman"/>
              <a:sym typeface="Times New Roman"/>
            </a:endParaRPr>
          </a:p>
        </p:txBody>
      </p:sp>
      <p:sp>
        <p:nvSpPr>
          <p:cNvPr id="1599" name="Google Shape;1599;p106"/>
          <p:cNvSpPr txBox="1"/>
          <p:nvPr/>
        </p:nvSpPr>
        <p:spPr>
          <a:xfrm>
            <a:off x="411327" y="1264689"/>
            <a:ext cx="3335483" cy="3351780"/>
          </a:xfrm>
          <a:prstGeom prst="rect">
            <a:avLst/>
          </a:prstGeom>
          <a:noFill/>
          <a:ln>
            <a:noFill/>
          </a:ln>
        </p:spPr>
        <p:txBody>
          <a:bodyPr anchorCtr="0" anchor="t" bIns="34275" lIns="0" spcFirstLastPara="1" rIns="0" wrap="square" tIns="34275">
            <a:noAutofit/>
          </a:bodyPr>
          <a:lstStyle/>
          <a:p>
            <a:pPr indent="-428625" lvl="0" marL="502444" marR="0" rtl="0" algn="l">
              <a:lnSpc>
                <a:spcPct val="80000"/>
              </a:lnSpc>
              <a:spcBef>
                <a:spcPts val="0"/>
              </a:spcBef>
              <a:spcAft>
                <a:spcPts val="0"/>
              </a:spcAft>
              <a:buClr>
                <a:srgbClr val="CC0000"/>
              </a:buClr>
              <a:buSzPts val="3600"/>
              <a:buFont typeface="Arial"/>
              <a:buChar char="•"/>
            </a:pPr>
            <a:r>
              <a:rPr b="0" i="0" lang="en-US" sz="2400" u="none" cap="none" strike="noStrike">
                <a:solidFill>
                  <a:schemeClr val="dk1"/>
                </a:solidFill>
                <a:latin typeface="Times New Roman"/>
                <a:ea typeface="Times New Roman"/>
                <a:cs typeface="Times New Roman"/>
                <a:sym typeface="Times New Roman"/>
              </a:rPr>
              <a:t>Way of connection between computers, printers and other devices</a:t>
            </a:r>
            <a:endParaRPr/>
          </a:p>
          <a:p>
            <a:pPr indent="-114300" lvl="0" marL="416719" marR="0" rtl="0" algn="l">
              <a:lnSpc>
                <a:spcPct val="80000"/>
              </a:lnSpc>
              <a:spcBef>
                <a:spcPts val="0"/>
              </a:spcBef>
              <a:spcAft>
                <a:spcPts val="0"/>
              </a:spcAft>
              <a:buClr>
                <a:srgbClr val="CC0000"/>
              </a:buClr>
              <a:buSzPts val="36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428625" lvl="0" marL="502444" marR="0" rtl="0" algn="l">
              <a:lnSpc>
                <a:spcPct val="80000"/>
              </a:lnSpc>
              <a:spcBef>
                <a:spcPts val="0"/>
              </a:spcBef>
              <a:spcAft>
                <a:spcPts val="0"/>
              </a:spcAft>
              <a:buClr>
                <a:srgbClr val="CC0000"/>
              </a:buClr>
              <a:buSzPts val="3600"/>
              <a:buFont typeface="Arial"/>
              <a:buChar char="•"/>
            </a:pPr>
            <a:r>
              <a:rPr b="0" i="0" lang="en-US" sz="2400" u="none" cap="none" strike="noStrike">
                <a:solidFill>
                  <a:schemeClr val="dk1"/>
                </a:solidFill>
                <a:latin typeface="Times New Roman"/>
                <a:ea typeface="Times New Roman"/>
                <a:cs typeface="Times New Roman"/>
                <a:sym typeface="Times New Roman"/>
              </a:rPr>
              <a:t>Layout of the wire and devices as well as the paths used by data transmissions</a:t>
            </a:r>
            <a:endParaRPr/>
          </a:p>
          <a:p>
            <a:pPr indent="-171450" lvl="0" marL="457200" marR="0" rtl="0" algn="l">
              <a:lnSpc>
                <a:spcPct val="100000"/>
              </a:lnSpc>
              <a:spcBef>
                <a:spcPts val="300"/>
              </a:spcBef>
              <a:spcAft>
                <a:spcPts val="300"/>
              </a:spcAft>
              <a:buClr>
                <a:srgbClr val="000000"/>
              </a:buClr>
              <a:buSzPts val="2400"/>
              <a:buFont typeface="Arial"/>
              <a:buNone/>
            </a:pPr>
            <a:r>
              <a:t/>
            </a:r>
            <a:endParaRPr b="0" i="0" sz="1600" u="none" cap="none" strike="noStrike">
              <a:solidFill>
                <a:srgbClr val="000000"/>
              </a:solidFill>
              <a:latin typeface="Calibri"/>
              <a:ea typeface="Calibri"/>
              <a:cs typeface="Calibri"/>
              <a:sym typeface="Calibri"/>
            </a:endParaRPr>
          </a:p>
        </p:txBody>
      </p:sp>
      <p:pic>
        <p:nvPicPr>
          <p:cNvPr id="1600" name="Google Shape;1600;p106"/>
          <p:cNvPicPr preferRelativeResize="0"/>
          <p:nvPr/>
        </p:nvPicPr>
        <p:blipFill rotWithShape="1">
          <a:blip r:embed="rId4">
            <a:alphaModFix/>
          </a:blip>
          <a:srcRect b="7081" l="4021" r="5527" t="15865"/>
          <a:stretch/>
        </p:blipFill>
        <p:spPr>
          <a:xfrm>
            <a:off x="4486276" y="907114"/>
            <a:ext cx="4133850" cy="366645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0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Times New Roman"/>
                <a:ea typeface="Times New Roman"/>
                <a:cs typeface="Times New Roman"/>
                <a:sym typeface="Times New Roman"/>
              </a:rPr>
              <a:t>‹#›</a:t>
            </a:fld>
            <a:endParaRPr b="0" i="0" sz="900" u="none" cap="none" strike="noStrike">
              <a:solidFill>
                <a:srgbClr val="000000"/>
              </a:solidFill>
              <a:latin typeface="Times New Roman"/>
              <a:ea typeface="Times New Roman"/>
              <a:cs typeface="Times New Roman"/>
              <a:sym typeface="Times New Roman"/>
            </a:endParaRPr>
          </a:p>
        </p:txBody>
      </p:sp>
      <p:sp>
        <p:nvSpPr>
          <p:cNvPr id="1608" name="Google Shape;1608;p107"/>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Bus Topology</a:t>
            </a:r>
            <a:endParaRPr b="1" i="0" sz="2800" u="none" cap="none" strike="noStrike">
              <a:solidFill>
                <a:srgbClr val="7030A0"/>
              </a:solidFill>
              <a:latin typeface="Times New Roman"/>
              <a:ea typeface="Times New Roman"/>
              <a:cs typeface="Times New Roman"/>
              <a:sym typeface="Times New Roman"/>
            </a:endParaRPr>
          </a:p>
        </p:txBody>
      </p:sp>
      <p:pic>
        <p:nvPicPr>
          <p:cNvPr id="1609" name="Google Shape;1609;p107"/>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610" name="Google Shape;1610;p10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Feb.-2022</a:t>
            </a:r>
            <a:endParaRPr b="1" i="0" sz="800" u="none" cap="none" strike="noStrike">
              <a:solidFill>
                <a:srgbClr val="000000"/>
              </a:solidFill>
              <a:latin typeface="Times New Roman"/>
              <a:ea typeface="Times New Roman"/>
              <a:cs typeface="Times New Roman"/>
              <a:sym typeface="Times New Roman"/>
            </a:endParaRPr>
          </a:p>
        </p:txBody>
      </p:sp>
      <p:sp>
        <p:nvSpPr>
          <p:cNvPr id="1611" name="Google Shape;1611;p10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SY BTech    Semester-3               2022-23</a:t>
            </a:r>
            <a:endParaRPr b="1" i="0" sz="800" u="none" cap="none" strike="noStrike">
              <a:solidFill>
                <a:srgbClr val="000000"/>
              </a:solidFill>
              <a:latin typeface="Times New Roman"/>
              <a:ea typeface="Times New Roman"/>
              <a:cs typeface="Times New Roman"/>
              <a:sym typeface="Times New Roman"/>
            </a:endParaRPr>
          </a:p>
        </p:txBody>
      </p:sp>
      <p:sp>
        <p:nvSpPr>
          <p:cNvPr id="1612" name="Google Shape;1612;p107"/>
          <p:cNvSpPr txBox="1"/>
          <p:nvPr/>
        </p:nvSpPr>
        <p:spPr>
          <a:xfrm>
            <a:off x="41825" y="473100"/>
            <a:ext cx="6741300" cy="3858000"/>
          </a:xfrm>
          <a:prstGeom prst="rect">
            <a:avLst/>
          </a:prstGeom>
          <a:noFill/>
          <a:ln>
            <a:noFill/>
          </a:ln>
        </p:spPr>
        <p:txBody>
          <a:bodyPr anchorCtr="0" anchor="t" bIns="34275" lIns="0" spcFirstLastPara="1" rIns="0" wrap="square" tIns="34275">
            <a:noAutofit/>
          </a:bodyPr>
          <a:lstStyle/>
          <a:p>
            <a:pPr indent="-190500" lvl="0" marL="416719" marR="0" rtl="0" algn="l">
              <a:lnSpc>
                <a:spcPct val="80000"/>
              </a:lnSpc>
              <a:spcBef>
                <a:spcPts val="0"/>
              </a:spcBef>
              <a:spcAft>
                <a:spcPts val="0"/>
              </a:spcAft>
              <a:buClr>
                <a:srgbClr val="CC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428625" lvl="0" marL="502444" marR="0" rtl="0" algn="l">
              <a:lnSpc>
                <a:spcPct val="80000"/>
              </a:lnSpc>
              <a:spcBef>
                <a:spcPts val="0"/>
              </a:spcBef>
              <a:spcAft>
                <a:spcPts val="0"/>
              </a:spcAft>
              <a:buClr>
                <a:srgbClr val="CC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Commonly referred as a linear bus</a:t>
            </a:r>
            <a:endParaRPr/>
          </a:p>
          <a:p>
            <a:pPr indent="-428625" lvl="0" marL="502444" marR="0" rtl="0" algn="l">
              <a:lnSpc>
                <a:spcPct val="80000"/>
              </a:lnSpc>
              <a:spcBef>
                <a:spcPts val="0"/>
              </a:spcBef>
              <a:spcAft>
                <a:spcPts val="0"/>
              </a:spcAft>
              <a:buClr>
                <a:srgbClr val="CC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All the devices are connected by one single cable</a:t>
            </a:r>
            <a:endParaRPr/>
          </a:p>
          <a:p>
            <a:pPr indent="0" lvl="0" marL="73819" marR="0" rtl="0" algn="l">
              <a:lnSpc>
                <a:spcPct val="80000"/>
              </a:lnSpc>
              <a:spcBef>
                <a:spcPts val="0"/>
              </a:spcBef>
              <a:spcAft>
                <a:spcPts val="0"/>
              </a:spcAft>
              <a:buClr>
                <a:srgbClr val="CC0000"/>
              </a:buClr>
              <a:buSzPts val="2700"/>
              <a:buFont typeface="Calibri"/>
              <a:buNone/>
            </a:pPr>
            <a:r>
              <a:rPr b="1" i="0" lang="en-US" sz="1800" u="none" cap="none" strike="noStrike">
                <a:solidFill>
                  <a:srgbClr val="FF0000"/>
                </a:solidFill>
                <a:latin typeface="Times New Roman"/>
                <a:ea typeface="Times New Roman"/>
                <a:cs typeface="Times New Roman"/>
                <a:sym typeface="Times New Roman"/>
              </a:rPr>
              <a:t>        </a:t>
            </a:r>
            <a:endParaRPr/>
          </a:p>
          <a:p>
            <a:pPr indent="0" lvl="0" marL="73819" marR="0" rtl="0" algn="l">
              <a:lnSpc>
                <a:spcPct val="80000"/>
              </a:lnSpc>
              <a:spcBef>
                <a:spcPts val="0"/>
              </a:spcBef>
              <a:spcAft>
                <a:spcPts val="0"/>
              </a:spcAft>
              <a:buClr>
                <a:srgbClr val="CC0000"/>
              </a:buClr>
              <a:buSzPts val="2700"/>
              <a:buFont typeface="Calibri"/>
              <a:buNone/>
            </a:pPr>
            <a:r>
              <a:rPr b="1" i="0" lang="en-US" sz="1800" u="none" cap="none" strike="noStrike">
                <a:solidFill>
                  <a:srgbClr val="FF0000"/>
                </a:solidFill>
                <a:latin typeface="Times New Roman"/>
                <a:ea typeface="Times New Roman"/>
                <a:cs typeface="Times New Roman"/>
                <a:sym typeface="Times New Roman"/>
              </a:rPr>
              <a:t>Advantages</a:t>
            </a:r>
            <a:endParaRPr/>
          </a:p>
          <a:p>
            <a:pPr indent="-428625" lvl="0" marL="502444" marR="0" rtl="0" algn="l">
              <a:lnSpc>
                <a:spcPct val="80000"/>
              </a:lnSpc>
              <a:spcBef>
                <a:spcPts val="0"/>
              </a:spcBef>
              <a:spcAft>
                <a:spcPts val="0"/>
              </a:spcAft>
              <a:buClr>
                <a:srgbClr val="CC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It is easy to set up, handle, and implement.</a:t>
            </a:r>
            <a:endParaRPr/>
          </a:p>
          <a:p>
            <a:pPr indent="-428625" lvl="0" marL="502444" marR="0" rtl="0" algn="l">
              <a:lnSpc>
                <a:spcPct val="80000"/>
              </a:lnSpc>
              <a:spcBef>
                <a:spcPts val="0"/>
              </a:spcBef>
              <a:spcAft>
                <a:spcPts val="0"/>
              </a:spcAft>
              <a:buClr>
                <a:srgbClr val="CC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It is best-suited for small networks.</a:t>
            </a:r>
            <a:endParaRPr/>
          </a:p>
          <a:p>
            <a:pPr indent="-428625" lvl="0" marL="502444" marR="0" rtl="0" algn="l">
              <a:lnSpc>
                <a:spcPct val="80000"/>
              </a:lnSpc>
              <a:spcBef>
                <a:spcPts val="0"/>
              </a:spcBef>
              <a:spcAft>
                <a:spcPts val="0"/>
              </a:spcAft>
              <a:buClr>
                <a:srgbClr val="CC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It costs very less.</a:t>
            </a:r>
            <a:endParaRPr/>
          </a:p>
          <a:p>
            <a:pPr indent="-257175" lvl="0" marL="502444" marR="0" rtl="0" algn="l">
              <a:lnSpc>
                <a:spcPct val="80000"/>
              </a:lnSpc>
              <a:spcBef>
                <a:spcPts val="0"/>
              </a:spcBef>
              <a:spcAft>
                <a:spcPts val="0"/>
              </a:spcAft>
              <a:buClr>
                <a:srgbClr val="CC0000"/>
              </a:buClr>
              <a:buSzPts val="27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73819" marR="0" rtl="0" algn="l">
              <a:lnSpc>
                <a:spcPct val="80000"/>
              </a:lnSpc>
              <a:spcBef>
                <a:spcPts val="0"/>
              </a:spcBef>
              <a:spcAft>
                <a:spcPts val="0"/>
              </a:spcAft>
              <a:buClr>
                <a:srgbClr val="CC0000"/>
              </a:buClr>
              <a:buSzPts val="2700"/>
              <a:buFont typeface="Calibri"/>
              <a:buNone/>
            </a:pPr>
            <a:r>
              <a:rPr b="0" i="0" lang="en-US" sz="1800" u="none" cap="none" strike="noStrike">
                <a:solidFill>
                  <a:srgbClr val="FF0000"/>
                </a:solidFill>
                <a:latin typeface="Times New Roman"/>
                <a:ea typeface="Times New Roman"/>
                <a:cs typeface="Times New Roman"/>
                <a:sym typeface="Times New Roman"/>
              </a:rPr>
              <a:t>Disadvantages</a:t>
            </a:r>
            <a:endParaRPr/>
          </a:p>
          <a:p>
            <a:pPr indent="-428625" lvl="0" marL="502444" marR="0" rtl="0" algn="l">
              <a:lnSpc>
                <a:spcPct val="80000"/>
              </a:lnSpc>
              <a:spcBef>
                <a:spcPts val="0"/>
              </a:spcBef>
              <a:spcAft>
                <a:spcPts val="0"/>
              </a:spcAft>
              <a:buClr>
                <a:srgbClr val="CC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The cable length is limited - limits the number of network nodes </a:t>
            </a:r>
            <a:endParaRPr/>
          </a:p>
          <a:p>
            <a:pPr indent="-428625" lvl="0" marL="502444" marR="0" rtl="0" algn="l">
              <a:lnSpc>
                <a:spcPct val="80000"/>
              </a:lnSpc>
              <a:spcBef>
                <a:spcPts val="0"/>
              </a:spcBef>
              <a:spcAft>
                <a:spcPts val="0"/>
              </a:spcAft>
              <a:buClr>
                <a:srgbClr val="CC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When the number of devices connected to the bus increases, the efficiency decreases.</a:t>
            </a:r>
            <a:endParaRPr/>
          </a:p>
          <a:p>
            <a:pPr indent="-428625" lvl="0" marL="502444" marR="0" rtl="0" algn="l">
              <a:lnSpc>
                <a:spcPct val="80000"/>
              </a:lnSpc>
              <a:spcBef>
                <a:spcPts val="0"/>
              </a:spcBef>
              <a:spcAft>
                <a:spcPts val="0"/>
              </a:spcAft>
              <a:buClr>
                <a:srgbClr val="CC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A fault in the central bus leads to network failure.</a:t>
            </a:r>
            <a:endParaRPr/>
          </a:p>
          <a:p>
            <a:pPr indent="-428625" lvl="0" marL="502444" marR="0" rtl="0" algn="l">
              <a:lnSpc>
                <a:spcPct val="80000"/>
              </a:lnSpc>
              <a:spcBef>
                <a:spcPts val="0"/>
              </a:spcBef>
              <a:spcAft>
                <a:spcPts val="0"/>
              </a:spcAft>
              <a:buClr>
                <a:srgbClr val="CC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Each device on the network “sees” all the data being transmitted.</a:t>
            </a:r>
            <a:endParaRPr/>
          </a:p>
          <a:p>
            <a:pPr indent="-171450" lvl="0" marL="457200" marR="0" rtl="0" algn="l">
              <a:lnSpc>
                <a:spcPct val="100000"/>
              </a:lnSpc>
              <a:spcBef>
                <a:spcPts val="300"/>
              </a:spcBef>
              <a:spcAft>
                <a:spcPts val="300"/>
              </a:spcAft>
              <a:buClr>
                <a:srgbClr val="000000"/>
              </a:buClr>
              <a:buSzPts val="2400"/>
              <a:buFont typeface="Arial"/>
              <a:buNone/>
            </a:pPr>
            <a:r>
              <a:t/>
            </a:r>
            <a:endParaRPr b="0" i="0" sz="1600" u="none" cap="none" strike="noStrike">
              <a:solidFill>
                <a:srgbClr val="000000"/>
              </a:solidFill>
              <a:latin typeface="Calibri"/>
              <a:ea typeface="Calibri"/>
              <a:cs typeface="Calibri"/>
              <a:sym typeface="Calibri"/>
            </a:endParaRPr>
          </a:p>
        </p:txBody>
      </p:sp>
      <p:pic>
        <p:nvPicPr>
          <p:cNvPr descr="562" id="1613" name="Google Shape;1613;p107"/>
          <p:cNvPicPr preferRelativeResize="0"/>
          <p:nvPr/>
        </p:nvPicPr>
        <p:blipFill rotWithShape="1">
          <a:blip r:embed="rId4">
            <a:alphaModFix/>
          </a:blip>
          <a:srcRect b="0" l="0" r="0" t="0"/>
          <a:stretch/>
        </p:blipFill>
        <p:spPr>
          <a:xfrm>
            <a:off x="6381752" y="1081675"/>
            <a:ext cx="2629824" cy="23837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0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Times New Roman"/>
                <a:ea typeface="Times New Roman"/>
                <a:cs typeface="Times New Roman"/>
                <a:sym typeface="Times New Roman"/>
              </a:rPr>
              <a:t>‹#›</a:t>
            </a:fld>
            <a:endParaRPr b="0" i="0" sz="900" u="none" cap="none" strike="noStrike">
              <a:solidFill>
                <a:srgbClr val="000000"/>
              </a:solidFill>
              <a:latin typeface="Times New Roman"/>
              <a:ea typeface="Times New Roman"/>
              <a:cs typeface="Times New Roman"/>
              <a:sym typeface="Times New Roman"/>
            </a:endParaRPr>
          </a:p>
        </p:txBody>
      </p:sp>
      <p:sp>
        <p:nvSpPr>
          <p:cNvPr id="1621" name="Google Shape;1621;p108"/>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   Star Topology</a:t>
            </a:r>
            <a:endParaRPr b="1" i="0" sz="2800" u="none" cap="none" strike="noStrike">
              <a:solidFill>
                <a:srgbClr val="7030A0"/>
              </a:solidFill>
              <a:latin typeface="Times New Roman"/>
              <a:ea typeface="Times New Roman"/>
              <a:cs typeface="Times New Roman"/>
              <a:sym typeface="Times New Roman"/>
            </a:endParaRPr>
          </a:p>
        </p:txBody>
      </p:sp>
      <p:pic>
        <p:nvPicPr>
          <p:cNvPr id="1622" name="Google Shape;1622;p108"/>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623" name="Google Shape;1623;p108"/>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Feb.-2022</a:t>
            </a:r>
            <a:endParaRPr b="1" i="0" sz="800" u="none" cap="none" strike="noStrike">
              <a:solidFill>
                <a:srgbClr val="000000"/>
              </a:solidFill>
              <a:latin typeface="Times New Roman"/>
              <a:ea typeface="Times New Roman"/>
              <a:cs typeface="Times New Roman"/>
              <a:sym typeface="Times New Roman"/>
            </a:endParaRPr>
          </a:p>
        </p:txBody>
      </p:sp>
      <p:sp>
        <p:nvSpPr>
          <p:cNvPr id="1624" name="Google Shape;1624;p10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SY BTech    Semester-3               2022-23</a:t>
            </a:r>
            <a:endParaRPr b="1" i="0" sz="800" u="none" cap="none" strike="noStrike">
              <a:solidFill>
                <a:srgbClr val="000000"/>
              </a:solidFill>
              <a:latin typeface="Times New Roman"/>
              <a:ea typeface="Times New Roman"/>
              <a:cs typeface="Times New Roman"/>
              <a:sym typeface="Times New Roman"/>
            </a:endParaRPr>
          </a:p>
        </p:txBody>
      </p:sp>
      <p:sp>
        <p:nvSpPr>
          <p:cNvPr id="1625" name="Google Shape;1625;p108"/>
          <p:cNvSpPr txBox="1"/>
          <p:nvPr/>
        </p:nvSpPr>
        <p:spPr>
          <a:xfrm>
            <a:off x="41825" y="698400"/>
            <a:ext cx="7019700" cy="3746700"/>
          </a:xfrm>
          <a:prstGeom prst="rect">
            <a:avLst/>
          </a:prstGeom>
          <a:noFill/>
          <a:ln>
            <a:noFill/>
          </a:ln>
        </p:spPr>
        <p:txBody>
          <a:bodyPr anchorCtr="0" anchor="t" bIns="34275" lIns="0" spcFirstLastPara="1" rIns="0" wrap="square" tIns="34275">
            <a:noAutofit/>
          </a:bodyPr>
          <a:lstStyle/>
          <a:p>
            <a:pPr indent="0" lvl="0" marL="73819" marR="0" rtl="0" algn="l">
              <a:lnSpc>
                <a:spcPct val="80000"/>
              </a:lnSpc>
              <a:spcBef>
                <a:spcPts val="0"/>
              </a:spcBef>
              <a:spcAft>
                <a:spcPts val="0"/>
              </a:spcAft>
              <a:buClr>
                <a:srgbClr val="CC0000"/>
              </a:buClr>
              <a:buSzPts val="2400"/>
              <a:buFont typeface="Calibri"/>
              <a:buNone/>
            </a:pPr>
            <a:r>
              <a:rPr b="1" i="0" lang="en-US" sz="1600" u="none" cap="none" strike="noStrike">
                <a:solidFill>
                  <a:schemeClr val="dk1"/>
                </a:solidFill>
                <a:latin typeface="Times New Roman"/>
                <a:ea typeface="Times New Roman"/>
                <a:cs typeface="Times New Roman"/>
                <a:sym typeface="Times New Roman"/>
              </a:rPr>
              <a:t>Star topology</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most commonly used architecture in Ethernet LANs </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resembles spokes in a bicycle wheel</a:t>
            </a:r>
            <a:endParaRPr/>
          </a:p>
          <a:p>
            <a:pPr indent="-276225" lvl="0" marL="502444" marR="0" rtl="0" algn="l">
              <a:lnSpc>
                <a:spcPct val="80000"/>
              </a:lnSpc>
              <a:spcBef>
                <a:spcPts val="0"/>
              </a:spcBef>
              <a:spcAft>
                <a:spcPts val="0"/>
              </a:spcAft>
              <a:buClr>
                <a:srgbClr val="CC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73819" marR="0" rtl="0" algn="l">
              <a:lnSpc>
                <a:spcPct val="80000"/>
              </a:lnSpc>
              <a:spcBef>
                <a:spcPts val="0"/>
              </a:spcBef>
              <a:spcAft>
                <a:spcPts val="0"/>
              </a:spcAft>
              <a:buClr>
                <a:srgbClr val="CC0000"/>
              </a:buClr>
              <a:buSzPts val="2400"/>
              <a:buFont typeface="Calibri"/>
              <a:buNone/>
            </a:pPr>
            <a:r>
              <a:rPr b="0" i="0" lang="en-US" sz="1600" u="none" cap="none" strike="noStrike">
                <a:solidFill>
                  <a:srgbClr val="FF0000"/>
                </a:solidFill>
                <a:latin typeface="Times New Roman"/>
                <a:ea typeface="Times New Roman"/>
                <a:cs typeface="Times New Roman"/>
                <a:sym typeface="Times New Roman"/>
              </a:rPr>
              <a:t>Advantages of Star Topology</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Due to its centralized nature, the topology offers simplicity of operation.</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It also achieves isolation of each device in the network.</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Adding or removing network nodes is easy.</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Due to the centralized nature, it is easy to detect faults in the network devices.</a:t>
            </a:r>
            <a:endParaRPr/>
          </a:p>
          <a:p>
            <a:pPr indent="-276225" lvl="0" marL="502444" marR="0" rtl="0" algn="l">
              <a:lnSpc>
                <a:spcPct val="80000"/>
              </a:lnSpc>
              <a:spcBef>
                <a:spcPts val="0"/>
              </a:spcBef>
              <a:spcAft>
                <a:spcPts val="0"/>
              </a:spcAft>
              <a:buClr>
                <a:srgbClr val="CC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73819" marR="0" rtl="0" algn="l">
              <a:lnSpc>
                <a:spcPct val="80000"/>
              </a:lnSpc>
              <a:spcBef>
                <a:spcPts val="0"/>
              </a:spcBef>
              <a:spcAft>
                <a:spcPts val="0"/>
              </a:spcAft>
              <a:buClr>
                <a:srgbClr val="CC0000"/>
              </a:buClr>
              <a:buSzPts val="2400"/>
              <a:buFont typeface="Calibri"/>
              <a:buNone/>
            </a:pPr>
            <a:r>
              <a:rPr b="0" i="0" lang="en-US" sz="1600" u="none" cap="none" strike="noStrike">
                <a:solidFill>
                  <a:srgbClr val="FF0000"/>
                </a:solidFill>
                <a:latin typeface="Times New Roman"/>
                <a:ea typeface="Times New Roman"/>
                <a:cs typeface="Times New Roman"/>
                <a:sym typeface="Times New Roman"/>
              </a:rPr>
              <a:t>Disadvantages of Star Topology</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Network operation depends on the functioning of the central hub. Hence, central hub failure leads to failure of the entire network.</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Also, the number of nodes that can be added, depends on the capacity of the central hub.</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 The setup cost is quite high.</a:t>
            </a:r>
            <a:endParaRPr/>
          </a:p>
          <a:p>
            <a:pPr indent="-276225" lvl="0" marL="502444" marR="0" rtl="0" algn="l">
              <a:lnSpc>
                <a:spcPct val="80000"/>
              </a:lnSpc>
              <a:spcBef>
                <a:spcPts val="0"/>
              </a:spcBef>
              <a:spcAft>
                <a:spcPts val="0"/>
              </a:spcAft>
              <a:buClr>
                <a:srgbClr val="CC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171450" lvl="0" marL="457200" marR="0" rtl="0" algn="l">
              <a:lnSpc>
                <a:spcPct val="100000"/>
              </a:lnSpc>
              <a:spcBef>
                <a:spcPts val="300"/>
              </a:spcBef>
              <a:spcAft>
                <a:spcPts val="300"/>
              </a:spcAft>
              <a:buClr>
                <a:srgbClr val="000000"/>
              </a:buClr>
              <a:buSzPts val="2400"/>
              <a:buFont typeface="Arial"/>
              <a:buNone/>
            </a:pPr>
            <a:r>
              <a:t/>
            </a:r>
            <a:endParaRPr b="0" i="0" sz="1600" u="none" cap="none" strike="noStrike">
              <a:solidFill>
                <a:srgbClr val="000000"/>
              </a:solidFill>
              <a:latin typeface="Calibri"/>
              <a:ea typeface="Calibri"/>
              <a:cs typeface="Calibri"/>
              <a:sym typeface="Calibri"/>
            </a:endParaRPr>
          </a:p>
        </p:txBody>
      </p:sp>
      <p:pic>
        <p:nvPicPr>
          <p:cNvPr descr="565star" id="1626" name="Google Shape;1626;p108"/>
          <p:cNvPicPr preferRelativeResize="0"/>
          <p:nvPr/>
        </p:nvPicPr>
        <p:blipFill rotWithShape="1">
          <a:blip r:embed="rId4">
            <a:alphaModFix/>
          </a:blip>
          <a:srcRect b="0" l="-10240" r="10239" t="0"/>
          <a:stretch/>
        </p:blipFill>
        <p:spPr>
          <a:xfrm>
            <a:off x="6977652" y="1167394"/>
            <a:ext cx="2093713" cy="236403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0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Times New Roman"/>
                <a:ea typeface="Times New Roman"/>
                <a:cs typeface="Times New Roman"/>
                <a:sym typeface="Times New Roman"/>
              </a:rPr>
              <a:t>‹#›</a:t>
            </a:fld>
            <a:endParaRPr b="0" i="0" sz="900" u="none" cap="none" strike="noStrike">
              <a:solidFill>
                <a:srgbClr val="000000"/>
              </a:solidFill>
              <a:latin typeface="Times New Roman"/>
              <a:ea typeface="Times New Roman"/>
              <a:cs typeface="Times New Roman"/>
              <a:sym typeface="Times New Roman"/>
            </a:endParaRPr>
          </a:p>
        </p:txBody>
      </p:sp>
      <p:sp>
        <p:nvSpPr>
          <p:cNvPr id="1634" name="Google Shape;1634;p109"/>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Tree Topology</a:t>
            </a:r>
            <a:endParaRPr b="1" i="0" sz="2800" u="none" cap="none" strike="noStrike">
              <a:solidFill>
                <a:srgbClr val="7030A0"/>
              </a:solidFill>
              <a:latin typeface="Times New Roman"/>
              <a:ea typeface="Times New Roman"/>
              <a:cs typeface="Times New Roman"/>
              <a:sym typeface="Times New Roman"/>
            </a:endParaRPr>
          </a:p>
        </p:txBody>
      </p:sp>
      <p:pic>
        <p:nvPicPr>
          <p:cNvPr id="1635" name="Google Shape;1635;p10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636" name="Google Shape;1636;p109"/>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Feb.-2022</a:t>
            </a:r>
            <a:endParaRPr b="1" i="0" sz="800" u="none" cap="none" strike="noStrike">
              <a:solidFill>
                <a:srgbClr val="000000"/>
              </a:solidFill>
              <a:latin typeface="Times New Roman"/>
              <a:ea typeface="Times New Roman"/>
              <a:cs typeface="Times New Roman"/>
              <a:sym typeface="Times New Roman"/>
            </a:endParaRPr>
          </a:p>
        </p:txBody>
      </p:sp>
      <p:sp>
        <p:nvSpPr>
          <p:cNvPr id="1637" name="Google Shape;1637;p10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SY BTech    Semester-3               2022-23</a:t>
            </a:r>
            <a:endParaRPr b="1" i="0" sz="800" u="none" cap="none" strike="noStrike">
              <a:solidFill>
                <a:srgbClr val="000000"/>
              </a:solidFill>
              <a:latin typeface="Times New Roman"/>
              <a:ea typeface="Times New Roman"/>
              <a:cs typeface="Times New Roman"/>
              <a:sym typeface="Times New Roman"/>
            </a:endParaRPr>
          </a:p>
        </p:txBody>
      </p:sp>
      <p:sp>
        <p:nvSpPr>
          <p:cNvPr id="1638" name="Google Shape;1638;p109"/>
          <p:cNvSpPr txBox="1"/>
          <p:nvPr/>
        </p:nvSpPr>
        <p:spPr>
          <a:xfrm>
            <a:off x="0" y="698425"/>
            <a:ext cx="8336700" cy="3746700"/>
          </a:xfrm>
          <a:prstGeom prst="rect">
            <a:avLst/>
          </a:prstGeom>
          <a:noFill/>
          <a:ln>
            <a:noFill/>
          </a:ln>
        </p:spPr>
        <p:txBody>
          <a:bodyPr anchorCtr="0" anchor="t" bIns="34275" lIns="0" spcFirstLastPara="1" rIns="0" wrap="square" tIns="34275">
            <a:noAutofit/>
          </a:bodyPr>
          <a:lstStyle/>
          <a:p>
            <a:pPr indent="0" lvl="0" marL="73819" marR="0" rtl="0" algn="l">
              <a:lnSpc>
                <a:spcPct val="80000"/>
              </a:lnSpc>
              <a:spcBef>
                <a:spcPts val="0"/>
              </a:spcBef>
              <a:spcAft>
                <a:spcPts val="0"/>
              </a:spcAft>
              <a:buClr>
                <a:srgbClr val="CC0000"/>
              </a:buClr>
              <a:buSzPts val="2400"/>
              <a:buFont typeface="Calibri"/>
              <a:buNone/>
            </a:pPr>
            <a:r>
              <a:rPr b="1" i="0" lang="en-US" sz="1600" u="none" cap="none" strike="noStrike">
                <a:solidFill>
                  <a:schemeClr val="dk1"/>
                </a:solidFill>
                <a:latin typeface="Times New Roman"/>
                <a:ea typeface="Times New Roman"/>
                <a:cs typeface="Times New Roman"/>
                <a:sym typeface="Times New Roman"/>
              </a:rPr>
              <a:t>Extended star topology or tree topology</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significantly reduces the traffic on the wires by sending packets only to the wires of the destination host</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network devices that filter frames or packets like bridges, switches and routers</a:t>
            </a:r>
            <a:endParaRPr/>
          </a:p>
          <a:p>
            <a:pPr indent="-276225" lvl="0" marL="502444" marR="0" rtl="0" algn="l">
              <a:lnSpc>
                <a:spcPct val="80000"/>
              </a:lnSpc>
              <a:spcBef>
                <a:spcPts val="0"/>
              </a:spcBef>
              <a:spcAft>
                <a:spcPts val="0"/>
              </a:spcAft>
              <a:buClr>
                <a:srgbClr val="CC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73819" marR="0" rtl="0" algn="l">
              <a:lnSpc>
                <a:spcPct val="80000"/>
              </a:lnSpc>
              <a:spcBef>
                <a:spcPts val="0"/>
              </a:spcBef>
              <a:spcAft>
                <a:spcPts val="0"/>
              </a:spcAft>
              <a:buClr>
                <a:srgbClr val="CC0000"/>
              </a:buClr>
              <a:buSzPts val="2400"/>
              <a:buFont typeface="Calibri"/>
              <a:buNone/>
            </a:pPr>
            <a:r>
              <a:rPr b="0" i="0" lang="en-US" sz="1600" u="none" cap="none" strike="noStrike">
                <a:solidFill>
                  <a:srgbClr val="FF0000"/>
                </a:solidFill>
                <a:latin typeface="Times New Roman"/>
                <a:ea typeface="Times New Roman"/>
                <a:cs typeface="Times New Roman"/>
                <a:sym typeface="Times New Roman"/>
              </a:rPr>
              <a:t> Advantages of Tree Topology</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The tree topology is useful in cases where a star or bus cannot be implemented individually.</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Fault identification is easy.</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The network can be expanded by the addition of secondary nodes. Thus, scalability is achieved.</a:t>
            </a:r>
            <a:endParaRPr/>
          </a:p>
          <a:p>
            <a:pPr indent="-276225" lvl="0" marL="502444" marR="0" rtl="0" algn="l">
              <a:lnSpc>
                <a:spcPct val="80000"/>
              </a:lnSpc>
              <a:spcBef>
                <a:spcPts val="0"/>
              </a:spcBef>
              <a:spcAft>
                <a:spcPts val="0"/>
              </a:spcAft>
              <a:buClr>
                <a:srgbClr val="CC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73819" marR="0" rtl="0" algn="l">
              <a:lnSpc>
                <a:spcPct val="80000"/>
              </a:lnSpc>
              <a:spcBef>
                <a:spcPts val="0"/>
              </a:spcBef>
              <a:spcAft>
                <a:spcPts val="0"/>
              </a:spcAft>
              <a:buClr>
                <a:srgbClr val="CC0000"/>
              </a:buClr>
              <a:buSzPts val="2400"/>
              <a:buFont typeface="Calibri"/>
              <a:buNone/>
            </a:pPr>
            <a:r>
              <a:rPr b="0" i="0" lang="en-US" sz="1600" u="none" cap="none" strike="noStrike">
                <a:solidFill>
                  <a:srgbClr val="FF0000"/>
                </a:solidFill>
                <a:latin typeface="Times New Roman"/>
                <a:ea typeface="Times New Roman"/>
                <a:cs typeface="Times New Roman"/>
                <a:sym typeface="Times New Roman"/>
              </a:rPr>
              <a:t>Disadvantages of Tree Topology</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As multiple segments are connected to a central bus, the network depends heavily on the bus. Its failure affects the entire network</a:t>
            </a:r>
            <a:endParaRPr/>
          </a:p>
          <a:p>
            <a:pPr indent="-428625" lvl="0" marL="502444" marR="0" rtl="0" algn="l">
              <a:lnSpc>
                <a:spcPct val="80000"/>
              </a:lnSpc>
              <a:spcBef>
                <a:spcPts val="0"/>
              </a:spcBef>
              <a:spcAft>
                <a:spcPts val="0"/>
              </a:spcAft>
              <a:buClr>
                <a:srgbClr val="CC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Owing to its size and complexity, maintenance is not easy and costs are high</a:t>
            </a:r>
            <a:endParaRPr/>
          </a:p>
          <a:p>
            <a:pPr indent="-428625" lvl="0" marL="502444" marR="0" rtl="0" algn="l">
              <a:lnSpc>
                <a:spcPct val="80000"/>
              </a:lnSpc>
              <a:spcBef>
                <a:spcPts val="0"/>
              </a:spcBef>
              <a:spcAft>
                <a:spcPts val="0"/>
              </a:spcAft>
              <a:buClr>
                <a:srgbClr val="CC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Though it is scalable, the number of nodes that can be added depends on the capacity of the central bus and on the cable type.</a:t>
            </a:r>
            <a:endParaRPr/>
          </a:p>
          <a:p>
            <a:pPr indent="-257175" lvl="0" marL="502444" marR="0" rtl="0" algn="l">
              <a:lnSpc>
                <a:spcPct val="80000"/>
              </a:lnSpc>
              <a:spcBef>
                <a:spcPts val="0"/>
              </a:spcBef>
              <a:spcAft>
                <a:spcPts val="0"/>
              </a:spcAft>
              <a:buClr>
                <a:srgbClr val="CC0000"/>
              </a:buClr>
              <a:buSzPts val="27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171450" lvl="0" marL="457200" marR="0" rtl="0" algn="l">
              <a:lnSpc>
                <a:spcPct val="100000"/>
              </a:lnSpc>
              <a:spcBef>
                <a:spcPts val="300"/>
              </a:spcBef>
              <a:spcAft>
                <a:spcPts val="300"/>
              </a:spcAft>
              <a:buClr>
                <a:srgbClr val="000000"/>
              </a:buClr>
              <a:buSzPts val="2400"/>
              <a:buFont typeface="Arial"/>
              <a:buNone/>
            </a:pPr>
            <a:r>
              <a:t/>
            </a:r>
            <a:endParaRPr b="0" i="0" sz="1600" u="none" cap="none" strike="noStrike">
              <a:solidFill>
                <a:srgbClr val="000000"/>
              </a:solidFill>
              <a:latin typeface="Calibri"/>
              <a:ea typeface="Calibri"/>
              <a:cs typeface="Calibri"/>
              <a:sym typeface="Calibri"/>
            </a:endParaRPr>
          </a:p>
        </p:txBody>
      </p:sp>
      <p:pic>
        <p:nvPicPr>
          <p:cNvPr descr="566estar" id="1639" name="Google Shape;1639;p109"/>
          <p:cNvPicPr preferRelativeResize="0"/>
          <p:nvPr/>
        </p:nvPicPr>
        <p:blipFill rotWithShape="1">
          <a:blip r:embed="rId4">
            <a:alphaModFix/>
          </a:blip>
          <a:srcRect b="0" l="0" r="0" t="0"/>
          <a:stretch/>
        </p:blipFill>
        <p:spPr>
          <a:xfrm>
            <a:off x="7872773" y="3"/>
            <a:ext cx="1271225" cy="15102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67" name="Google Shape;367;p11"/>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Analog and Digital Signals</a:t>
            </a:r>
            <a:endParaRPr/>
          </a:p>
        </p:txBody>
      </p:sp>
      <p:pic>
        <p:nvPicPr>
          <p:cNvPr id="368" name="Google Shape;368;p11"/>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369" name="Google Shape;369;p11"/>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370" name="Google Shape;370;p1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371" name="Google Shape;371;p11"/>
          <p:cNvSpPr/>
          <p:nvPr/>
        </p:nvSpPr>
        <p:spPr>
          <a:xfrm>
            <a:off x="334925" y="668715"/>
            <a:ext cx="4853763" cy="4110741"/>
          </a:xfrm>
          <a:prstGeom prst="rect">
            <a:avLst/>
          </a:prstGeom>
          <a:noFill/>
          <a:ln>
            <a:noFill/>
          </a:ln>
        </p:spPr>
        <p:txBody>
          <a:bodyPr anchorCtr="0" anchor="t" bIns="45700" lIns="91425" spcFirstLastPara="1" rIns="91425" wrap="square" tIns="45700">
            <a:spAutoFit/>
          </a:bodyPr>
          <a:lstStyle/>
          <a:p>
            <a:pPr indent="-304800" lvl="0" marL="285750" marR="0" rtl="0" algn="l">
              <a:lnSpc>
                <a:spcPct val="100000"/>
              </a:lnSpc>
              <a:spcBef>
                <a:spcPts val="0"/>
              </a:spcBef>
              <a:spcAft>
                <a:spcPts val="0"/>
              </a:spcAft>
              <a:buClr>
                <a:srgbClr val="000000"/>
              </a:buClr>
              <a:buSzPts val="2700"/>
              <a:buFont typeface="Arial"/>
              <a:buChar char="•"/>
            </a:pPr>
            <a:r>
              <a:rPr b="1" i="0" lang="en-US" sz="1900" u="none" cap="none" strike="noStrike">
                <a:solidFill>
                  <a:srgbClr val="FF0000"/>
                </a:solidFill>
                <a:latin typeface="Times New Roman"/>
                <a:ea typeface="Times New Roman"/>
                <a:cs typeface="Times New Roman"/>
                <a:sym typeface="Times New Roman"/>
              </a:rPr>
              <a:t>Signal</a:t>
            </a:r>
            <a:r>
              <a:rPr b="0" i="0" lang="en-US" sz="1900" u="none" cap="none" strike="noStrike">
                <a:solidFill>
                  <a:srgbClr val="000000"/>
                </a:solidFill>
                <a:latin typeface="Times New Roman"/>
                <a:ea typeface="Times New Roman"/>
                <a:cs typeface="Times New Roman"/>
                <a:sym typeface="Times New Roman"/>
              </a:rPr>
              <a:t> - A signal is an electromagnetic or electrical current that is used for carrying data from one system or network to another</a:t>
            </a:r>
            <a:endParaRPr sz="1700"/>
          </a:p>
          <a:p>
            <a:pPr indent="-304800" lvl="0" marL="285750" marR="0" rtl="0" algn="l">
              <a:lnSpc>
                <a:spcPct val="100000"/>
              </a:lnSpc>
              <a:spcBef>
                <a:spcPts val="0"/>
              </a:spcBef>
              <a:spcAft>
                <a:spcPts val="0"/>
              </a:spcAft>
              <a:buClr>
                <a:srgbClr val="000000"/>
              </a:buClr>
              <a:buSzPts val="2700"/>
              <a:buFont typeface="Arial"/>
              <a:buChar char="•"/>
            </a:pPr>
            <a:r>
              <a:rPr b="1" i="0" lang="en-US" sz="1900" u="none" cap="none" strike="noStrike">
                <a:solidFill>
                  <a:srgbClr val="FF0000"/>
                </a:solidFill>
                <a:latin typeface="Times New Roman"/>
                <a:ea typeface="Times New Roman"/>
                <a:cs typeface="Times New Roman"/>
                <a:sym typeface="Times New Roman"/>
              </a:rPr>
              <a:t>An analog signal </a:t>
            </a:r>
            <a:r>
              <a:rPr b="0" i="0" lang="en-US" sz="1900" u="none" cap="none" strike="noStrike">
                <a:solidFill>
                  <a:srgbClr val="000000"/>
                </a:solidFill>
                <a:latin typeface="Times New Roman"/>
                <a:ea typeface="Times New Roman"/>
                <a:cs typeface="Times New Roman"/>
                <a:sym typeface="Times New Roman"/>
              </a:rPr>
              <a:t>is any continuous signal for which the time varying feature of the signal is a representation of some other time varying quantity i.e., analogous to another time varying signal.</a:t>
            </a:r>
            <a:endParaRPr sz="1700"/>
          </a:p>
          <a:p>
            <a:pPr indent="-304800" lvl="0" marL="285750" marR="0" rtl="0" algn="l">
              <a:lnSpc>
                <a:spcPct val="100000"/>
              </a:lnSpc>
              <a:spcBef>
                <a:spcPts val="0"/>
              </a:spcBef>
              <a:spcAft>
                <a:spcPts val="0"/>
              </a:spcAft>
              <a:buClr>
                <a:srgbClr val="000000"/>
              </a:buClr>
              <a:buSzPts val="2700"/>
              <a:buFont typeface="Arial"/>
              <a:buChar char="•"/>
            </a:pPr>
            <a:r>
              <a:rPr b="0" i="0" lang="en-US" sz="1900" u="none" cap="none" strike="noStrike">
                <a:solidFill>
                  <a:srgbClr val="FF0000"/>
                </a:solidFill>
                <a:latin typeface="Times New Roman"/>
                <a:ea typeface="Times New Roman"/>
                <a:cs typeface="Times New Roman"/>
                <a:sym typeface="Times New Roman"/>
              </a:rPr>
              <a:t> A </a:t>
            </a:r>
            <a:r>
              <a:rPr b="1" i="0" lang="en-US" sz="1900" u="none" cap="none" strike="noStrike">
                <a:solidFill>
                  <a:srgbClr val="FF0000"/>
                </a:solidFill>
                <a:latin typeface="Times New Roman"/>
                <a:ea typeface="Times New Roman"/>
                <a:cs typeface="Times New Roman"/>
                <a:sym typeface="Times New Roman"/>
              </a:rPr>
              <a:t>digital signal </a:t>
            </a:r>
            <a:r>
              <a:rPr b="0" i="0" lang="en-US" sz="1900" u="none" cap="none" strike="noStrike">
                <a:solidFill>
                  <a:srgbClr val="000000"/>
                </a:solidFill>
                <a:latin typeface="Times New Roman"/>
                <a:ea typeface="Times New Roman"/>
                <a:cs typeface="Times New Roman"/>
                <a:sym typeface="Times New Roman"/>
              </a:rPr>
              <a:t>is a signal that represents data as a sequence of discrete values; at any given time it can only take on one of a finite number of values.    Discrete value 1 and 0</a:t>
            </a:r>
            <a:endParaRPr b="0" i="0" sz="1900" u="none" cap="none" strike="noStrike">
              <a:solidFill>
                <a:srgbClr val="000000"/>
              </a:solidFill>
              <a:latin typeface="Times New Roman"/>
              <a:ea typeface="Times New Roman"/>
              <a:cs typeface="Times New Roman"/>
              <a:sym typeface="Times New Roman"/>
            </a:endParaRPr>
          </a:p>
        </p:txBody>
      </p:sp>
      <p:pic>
        <p:nvPicPr>
          <p:cNvPr id="372" name="Google Shape;372;p11"/>
          <p:cNvPicPr preferRelativeResize="0"/>
          <p:nvPr/>
        </p:nvPicPr>
        <p:blipFill rotWithShape="1">
          <a:blip r:embed="rId4">
            <a:alphaModFix/>
          </a:blip>
          <a:srcRect b="0" l="0" r="0" t="0"/>
          <a:stretch/>
        </p:blipFill>
        <p:spPr>
          <a:xfrm>
            <a:off x="6018490" y="327401"/>
            <a:ext cx="2806532" cy="2024559"/>
          </a:xfrm>
          <a:prstGeom prst="rect">
            <a:avLst/>
          </a:prstGeom>
          <a:noFill/>
          <a:ln>
            <a:noFill/>
          </a:ln>
        </p:spPr>
      </p:pic>
      <p:pic>
        <p:nvPicPr>
          <p:cNvPr id="373" name="Google Shape;373;p11"/>
          <p:cNvPicPr preferRelativeResize="0"/>
          <p:nvPr/>
        </p:nvPicPr>
        <p:blipFill rotWithShape="1">
          <a:blip r:embed="rId5">
            <a:alphaModFix/>
          </a:blip>
          <a:srcRect b="0" l="0" r="0" t="0"/>
          <a:stretch/>
        </p:blipFill>
        <p:spPr>
          <a:xfrm>
            <a:off x="6063269" y="2559682"/>
            <a:ext cx="2724150" cy="17621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1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Times New Roman"/>
                <a:ea typeface="Times New Roman"/>
                <a:cs typeface="Times New Roman"/>
                <a:sym typeface="Times New Roman"/>
              </a:rPr>
              <a:t>‹#›</a:t>
            </a:fld>
            <a:endParaRPr b="0" i="0" sz="900" u="none" cap="none" strike="noStrike">
              <a:solidFill>
                <a:srgbClr val="000000"/>
              </a:solidFill>
              <a:latin typeface="Times New Roman"/>
              <a:ea typeface="Times New Roman"/>
              <a:cs typeface="Times New Roman"/>
              <a:sym typeface="Times New Roman"/>
            </a:endParaRPr>
          </a:p>
        </p:txBody>
      </p:sp>
      <p:sp>
        <p:nvSpPr>
          <p:cNvPr id="1647" name="Google Shape;1647;p110"/>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Ring Topology</a:t>
            </a:r>
            <a:endParaRPr b="1" i="0" sz="2800" u="none" cap="none" strike="noStrike">
              <a:solidFill>
                <a:srgbClr val="7030A0"/>
              </a:solidFill>
              <a:latin typeface="Times New Roman"/>
              <a:ea typeface="Times New Roman"/>
              <a:cs typeface="Times New Roman"/>
              <a:sym typeface="Times New Roman"/>
            </a:endParaRPr>
          </a:p>
        </p:txBody>
      </p:sp>
      <p:pic>
        <p:nvPicPr>
          <p:cNvPr id="1648" name="Google Shape;1648;p110"/>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649" name="Google Shape;1649;p110"/>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Feb.-2022</a:t>
            </a:r>
            <a:endParaRPr b="1" i="0" sz="800" u="none" cap="none" strike="noStrike">
              <a:solidFill>
                <a:srgbClr val="000000"/>
              </a:solidFill>
              <a:latin typeface="Times New Roman"/>
              <a:ea typeface="Times New Roman"/>
              <a:cs typeface="Times New Roman"/>
              <a:sym typeface="Times New Roman"/>
            </a:endParaRPr>
          </a:p>
        </p:txBody>
      </p:sp>
      <p:sp>
        <p:nvSpPr>
          <p:cNvPr id="1650" name="Google Shape;1650;p11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SY BTech    Semester-3               2022-23</a:t>
            </a:r>
            <a:endParaRPr b="1" i="0" sz="800" u="none" cap="none" strike="noStrike">
              <a:solidFill>
                <a:srgbClr val="000000"/>
              </a:solidFill>
              <a:latin typeface="Times New Roman"/>
              <a:ea typeface="Times New Roman"/>
              <a:cs typeface="Times New Roman"/>
              <a:sym typeface="Times New Roman"/>
            </a:endParaRPr>
          </a:p>
        </p:txBody>
      </p:sp>
      <p:sp>
        <p:nvSpPr>
          <p:cNvPr id="1651" name="Google Shape;1651;p110"/>
          <p:cNvSpPr txBox="1"/>
          <p:nvPr/>
        </p:nvSpPr>
        <p:spPr>
          <a:xfrm>
            <a:off x="0" y="575350"/>
            <a:ext cx="8728800" cy="3908400"/>
          </a:xfrm>
          <a:prstGeom prst="rect">
            <a:avLst/>
          </a:prstGeom>
          <a:noFill/>
          <a:ln>
            <a:noFill/>
          </a:ln>
        </p:spPr>
        <p:txBody>
          <a:bodyPr anchorCtr="0" anchor="t" bIns="34275" lIns="0" spcFirstLastPara="1" rIns="0" wrap="square" tIns="34275">
            <a:noAutofit/>
          </a:bodyPr>
          <a:lstStyle/>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A frame travels around the ring, stopping at each node</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A Node wants to transmit data it adds the data as well as the destination address to the frame, which takes the data out of the frame </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Single ring – all the devices on the network share a single cable </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Dual ring – allows data to be sent in both directions</a:t>
            </a:r>
            <a:endParaRPr/>
          </a:p>
          <a:p>
            <a:pPr indent="0" lvl="0" marL="133350" marR="0" rtl="0" algn="l">
              <a:lnSpc>
                <a:spcPct val="100000"/>
              </a:lnSpc>
              <a:spcBef>
                <a:spcPts val="0"/>
              </a:spcBef>
              <a:spcAft>
                <a:spcPts val="0"/>
              </a:spcAft>
              <a:buClr>
                <a:srgbClr val="FF0000"/>
              </a:buClr>
              <a:buSzPts val="2100"/>
              <a:buFont typeface="Calibri"/>
              <a:buNone/>
            </a:pPr>
            <a:r>
              <a:rPr b="0" i="0" lang="en-US" sz="1400" u="none" cap="none" strike="noStrike">
                <a:solidFill>
                  <a:srgbClr val="FF0000"/>
                </a:solidFill>
                <a:latin typeface="Times New Roman"/>
                <a:ea typeface="Times New Roman"/>
                <a:cs typeface="Times New Roman"/>
                <a:sym typeface="Times New Roman"/>
              </a:rPr>
              <a:t> Advantages of Ring Topology</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A central server is not required </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The traffic is unidirectional and the data transmission is high-speed</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In comparison to a bus, a ring is better at handling load.</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The adding or removing of network nodes is easy.</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is less costly than a star topology.</a:t>
            </a:r>
            <a:endParaRPr/>
          </a:p>
          <a:p>
            <a:pPr indent="0" lvl="0" marL="133350" marR="0" rtl="0" algn="l">
              <a:lnSpc>
                <a:spcPct val="100000"/>
              </a:lnSpc>
              <a:spcBef>
                <a:spcPts val="0"/>
              </a:spcBef>
              <a:spcAft>
                <a:spcPts val="0"/>
              </a:spcAft>
              <a:buClr>
                <a:srgbClr val="FF0000"/>
              </a:buClr>
              <a:buSzPts val="2100"/>
              <a:buFont typeface="Calibri"/>
              <a:buNone/>
            </a:pPr>
            <a:r>
              <a:rPr b="0" i="0" lang="en-US" sz="1400" u="none" cap="none" strike="noStrike">
                <a:solidFill>
                  <a:srgbClr val="FF0000"/>
                </a:solidFill>
                <a:latin typeface="Times New Roman"/>
                <a:ea typeface="Times New Roman"/>
                <a:cs typeface="Times New Roman"/>
                <a:sym typeface="Times New Roman"/>
              </a:rPr>
              <a:t> Disadvantages of Ring Topology</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The failure of a single node in the network can cause the entire network to fail</a:t>
            </a:r>
            <a:endParaRPr/>
          </a:p>
          <a:p>
            <a:pPr indent="-323850" lvl="0" marL="457200" marR="0" rtl="0" algn="l">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The movement made to network nodes affect the entire network’s performance.</a:t>
            </a:r>
            <a:endParaRPr/>
          </a:p>
          <a:p>
            <a:pPr indent="-190500" lvl="0" marL="457200" marR="0" rtl="0" algn="l">
              <a:lnSpc>
                <a:spcPct val="100000"/>
              </a:lnSpc>
              <a:spcBef>
                <a:spcPts val="0"/>
              </a:spcBef>
              <a:spcAft>
                <a:spcPts val="0"/>
              </a:spcAft>
              <a:buClr>
                <a:srgbClr val="FF0000"/>
              </a:buClr>
              <a:buSzPts val="21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190500" lvl="0" marL="457200" marR="0" rtl="0" algn="l">
              <a:lnSpc>
                <a:spcPct val="100000"/>
              </a:lnSpc>
              <a:spcBef>
                <a:spcPts val="0"/>
              </a:spcBef>
              <a:spcAft>
                <a:spcPts val="0"/>
              </a:spcAft>
              <a:buClr>
                <a:srgbClr val="FF0000"/>
              </a:buClr>
              <a:buSzPts val="21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pic>
        <p:nvPicPr>
          <p:cNvPr descr="563ring" id="1652" name="Google Shape;1652;p110"/>
          <p:cNvPicPr preferRelativeResize="0"/>
          <p:nvPr/>
        </p:nvPicPr>
        <p:blipFill rotWithShape="1">
          <a:blip r:embed="rId4">
            <a:alphaModFix/>
          </a:blip>
          <a:srcRect b="0" l="0" r="0" t="0"/>
          <a:stretch/>
        </p:blipFill>
        <p:spPr>
          <a:xfrm>
            <a:off x="6128776" y="1549200"/>
            <a:ext cx="1470750" cy="1254004"/>
          </a:xfrm>
          <a:prstGeom prst="rect">
            <a:avLst/>
          </a:prstGeom>
          <a:noFill/>
          <a:ln>
            <a:noFill/>
          </a:ln>
        </p:spPr>
      </p:pic>
      <p:pic>
        <p:nvPicPr>
          <p:cNvPr descr="564dring" id="1653" name="Google Shape;1653;p110"/>
          <p:cNvPicPr preferRelativeResize="0"/>
          <p:nvPr/>
        </p:nvPicPr>
        <p:blipFill rotWithShape="1">
          <a:blip r:embed="rId5">
            <a:alphaModFix/>
          </a:blip>
          <a:srcRect b="0" l="0" r="0" t="0"/>
          <a:stretch/>
        </p:blipFill>
        <p:spPr>
          <a:xfrm>
            <a:off x="7313102" y="2803199"/>
            <a:ext cx="1470750" cy="115087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1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Times New Roman"/>
                <a:ea typeface="Times New Roman"/>
                <a:cs typeface="Times New Roman"/>
                <a:sym typeface="Times New Roman"/>
              </a:rPr>
              <a:t>‹#›</a:t>
            </a:fld>
            <a:endParaRPr b="0" i="0" sz="900" u="none" cap="none" strike="noStrike">
              <a:solidFill>
                <a:srgbClr val="000000"/>
              </a:solidFill>
              <a:latin typeface="Times New Roman"/>
              <a:ea typeface="Times New Roman"/>
              <a:cs typeface="Times New Roman"/>
              <a:sym typeface="Times New Roman"/>
            </a:endParaRPr>
          </a:p>
        </p:txBody>
      </p:sp>
      <p:sp>
        <p:nvSpPr>
          <p:cNvPr id="1661" name="Google Shape;1661;p111"/>
          <p:cNvSpPr/>
          <p:nvPr/>
        </p:nvSpPr>
        <p:spPr>
          <a:xfrm>
            <a:off x="780836" y="47015"/>
            <a:ext cx="7646100" cy="85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Mesh Topology</a:t>
            </a:r>
            <a:endParaRPr b="1" i="0" sz="2800" u="none" cap="none" strike="noStrike">
              <a:solidFill>
                <a:srgbClr val="7030A0"/>
              </a:solidFill>
              <a:latin typeface="Times New Roman"/>
              <a:ea typeface="Times New Roman"/>
              <a:cs typeface="Times New Roman"/>
              <a:sym typeface="Times New Roman"/>
            </a:endParaRPr>
          </a:p>
        </p:txBody>
      </p:sp>
      <p:pic>
        <p:nvPicPr>
          <p:cNvPr id="1662" name="Google Shape;1662;p111"/>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663" name="Google Shape;1663;p111"/>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Feb.-2022</a:t>
            </a:r>
            <a:endParaRPr b="1" i="0" sz="800" u="none" cap="none" strike="noStrike">
              <a:solidFill>
                <a:srgbClr val="000000"/>
              </a:solidFill>
              <a:latin typeface="Times New Roman"/>
              <a:ea typeface="Times New Roman"/>
              <a:cs typeface="Times New Roman"/>
              <a:sym typeface="Times New Roman"/>
            </a:endParaRPr>
          </a:p>
        </p:txBody>
      </p:sp>
      <p:sp>
        <p:nvSpPr>
          <p:cNvPr id="1664" name="Google Shape;1664;p11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SY BTech    Semester-3               2022-23</a:t>
            </a:r>
            <a:endParaRPr b="1" i="0" sz="800" u="none" cap="none" strike="noStrike">
              <a:solidFill>
                <a:srgbClr val="000000"/>
              </a:solidFill>
              <a:latin typeface="Times New Roman"/>
              <a:ea typeface="Times New Roman"/>
              <a:cs typeface="Times New Roman"/>
              <a:sym typeface="Times New Roman"/>
            </a:endParaRPr>
          </a:p>
        </p:txBody>
      </p:sp>
      <p:sp>
        <p:nvSpPr>
          <p:cNvPr id="1665" name="Google Shape;1665;p111"/>
          <p:cNvSpPr txBox="1"/>
          <p:nvPr/>
        </p:nvSpPr>
        <p:spPr>
          <a:xfrm>
            <a:off x="-91475" y="466350"/>
            <a:ext cx="5802900" cy="3605700"/>
          </a:xfrm>
          <a:prstGeom prst="rect">
            <a:avLst/>
          </a:prstGeom>
          <a:noFill/>
          <a:ln>
            <a:noFill/>
          </a:ln>
        </p:spPr>
        <p:txBody>
          <a:bodyPr anchorCtr="0" anchor="t" bIns="34275" lIns="0" spcFirstLastPara="1" rIns="0" wrap="square" tIns="34275">
            <a:noAutofit/>
          </a:bodyPr>
          <a:lstStyle/>
          <a:p>
            <a:pPr indent="-323850" lvl="0" marL="457200" marR="0" rtl="0" algn="l">
              <a:lnSpc>
                <a:spcPct val="100000"/>
              </a:lnSpc>
              <a:spcBef>
                <a:spcPts val="300"/>
              </a:spcBef>
              <a:spcAft>
                <a:spcPts val="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Connects all devices (nodes) to each other for redundancy and fault tolerance</a:t>
            </a:r>
            <a:endParaRPr/>
          </a:p>
          <a:p>
            <a:pPr indent="-323850" lvl="0" marL="45720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Used in WANs to interconnect LANs and for mission critical networks like those used by banks and financial institutions</a:t>
            </a:r>
            <a:endParaRPr/>
          </a:p>
          <a:p>
            <a:pPr indent="-323850" lvl="0" marL="45720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Implementation is Expensive and difficult</a:t>
            </a:r>
            <a:endParaRPr/>
          </a:p>
          <a:p>
            <a:pPr indent="-323850" lvl="0" marL="457200" marR="0" rtl="0" algn="l">
              <a:lnSpc>
                <a:spcPct val="100000"/>
              </a:lnSpc>
              <a:spcBef>
                <a:spcPts val="600"/>
              </a:spcBef>
              <a:spcAft>
                <a:spcPts val="0"/>
              </a:spcAft>
              <a:buClr>
                <a:srgbClr val="FF0000"/>
              </a:buClr>
              <a:buSzPts val="2400"/>
              <a:buFont typeface="Arial"/>
              <a:buChar char="•"/>
            </a:pPr>
            <a:r>
              <a:rPr b="0" i="0" lang="en-US" sz="1600" u="none" cap="none" strike="noStrike">
                <a:solidFill>
                  <a:srgbClr val="FF0000"/>
                </a:solidFill>
                <a:latin typeface="Calibri"/>
                <a:ea typeface="Calibri"/>
                <a:cs typeface="Calibri"/>
                <a:sym typeface="Calibri"/>
              </a:rPr>
              <a:t>Advantages of Mesh Topology</a:t>
            </a:r>
            <a:endParaRPr/>
          </a:p>
          <a:p>
            <a:pPr indent="-323850" lvl="0" marL="45720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Possible to transmit data from one node to many other nodes at the same time.</a:t>
            </a:r>
            <a:endParaRPr/>
          </a:p>
          <a:p>
            <a:pPr indent="-323850" lvl="0" marL="45720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The failure of a single node does not cause the entire network to fail</a:t>
            </a:r>
            <a:endParaRPr/>
          </a:p>
          <a:p>
            <a:pPr indent="-323850" lvl="0" marL="45720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It can handle heavy traffic</a:t>
            </a:r>
            <a:endParaRPr/>
          </a:p>
          <a:p>
            <a:pPr indent="-323850" lvl="0" marL="457200" marR="0" rtl="0" algn="l">
              <a:lnSpc>
                <a:spcPct val="100000"/>
              </a:lnSpc>
              <a:spcBef>
                <a:spcPts val="600"/>
              </a:spcBef>
              <a:spcAft>
                <a:spcPts val="30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Easy to identify faults.</a:t>
            </a:r>
            <a:endParaRPr/>
          </a:p>
        </p:txBody>
      </p:sp>
      <p:pic>
        <p:nvPicPr>
          <p:cNvPr descr="569mesh" id="1666" name="Google Shape;1666;p111"/>
          <p:cNvPicPr preferRelativeResize="0"/>
          <p:nvPr/>
        </p:nvPicPr>
        <p:blipFill rotWithShape="1">
          <a:blip r:embed="rId4">
            <a:alphaModFix/>
          </a:blip>
          <a:srcRect b="0" l="0" r="0" t="0"/>
          <a:stretch/>
        </p:blipFill>
        <p:spPr>
          <a:xfrm>
            <a:off x="5650673" y="350563"/>
            <a:ext cx="3239690" cy="2331290"/>
          </a:xfrm>
          <a:prstGeom prst="rect">
            <a:avLst/>
          </a:prstGeom>
          <a:noFill/>
          <a:ln>
            <a:noFill/>
          </a:ln>
        </p:spPr>
      </p:pic>
      <p:sp>
        <p:nvSpPr>
          <p:cNvPr id="1667" name="Google Shape;1667;p111"/>
          <p:cNvSpPr txBox="1"/>
          <p:nvPr/>
        </p:nvSpPr>
        <p:spPr>
          <a:xfrm>
            <a:off x="5497475" y="3074987"/>
            <a:ext cx="4103648" cy="1331414"/>
          </a:xfrm>
          <a:prstGeom prst="rect">
            <a:avLst/>
          </a:prstGeom>
          <a:noFill/>
          <a:ln>
            <a:noFill/>
          </a:ln>
        </p:spPr>
        <p:txBody>
          <a:bodyPr anchorCtr="0" anchor="t" bIns="34275" lIns="0" spcFirstLastPara="1" rIns="0" wrap="square" tIns="34275">
            <a:noAutofit/>
          </a:bodyPr>
          <a:lstStyle/>
          <a:p>
            <a:pPr indent="-323850" lvl="0" marL="457200" marR="0" rtl="0" algn="l">
              <a:lnSpc>
                <a:spcPct val="100000"/>
              </a:lnSpc>
              <a:spcBef>
                <a:spcPts val="300"/>
              </a:spcBef>
              <a:spcAft>
                <a:spcPts val="0"/>
              </a:spcAft>
              <a:buClr>
                <a:srgbClr val="FF0000"/>
              </a:buClr>
              <a:buSzPts val="2400"/>
              <a:buFont typeface="Arial"/>
              <a:buChar char="•"/>
            </a:pPr>
            <a:r>
              <a:rPr b="0" i="0" lang="en-US" sz="1600" u="none" cap="none" strike="noStrike">
                <a:solidFill>
                  <a:srgbClr val="FF0000"/>
                </a:solidFill>
                <a:latin typeface="Calibri"/>
                <a:ea typeface="Calibri"/>
                <a:cs typeface="Calibri"/>
                <a:sym typeface="Calibri"/>
              </a:rPr>
              <a:t>Disadvantages of Mesh Topology</a:t>
            </a:r>
            <a:endParaRPr/>
          </a:p>
          <a:p>
            <a:pPr indent="-323850" lvl="0" marL="45720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A lot of cabling is required. </a:t>
            </a:r>
            <a:endParaRPr/>
          </a:p>
          <a:p>
            <a:pPr indent="-323850" lvl="0" marL="45720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Costly setup and  maintenance </a:t>
            </a:r>
            <a:endParaRPr/>
          </a:p>
          <a:p>
            <a:pPr indent="-323850" lvl="0" marL="457200" marR="0" rtl="0" algn="l">
              <a:lnSpc>
                <a:spcPct val="100000"/>
              </a:lnSpc>
              <a:spcBef>
                <a:spcPts val="600"/>
              </a:spcBef>
              <a:spcAft>
                <a:spcPts val="300"/>
              </a:spcAft>
              <a:buClr>
                <a:srgbClr val="FF0000"/>
              </a:buClr>
              <a:buSzPts val="2400"/>
              <a:buFont typeface="Arial"/>
              <a:buChar char="•"/>
            </a:pPr>
            <a:r>
              <a:rPr b="0" i="0" lang="en-US" sz="1600" u="none" cap="none" strike="noStrike">
                <a:solidFill>
                  <a:schemeClr val="dk1"/>
                </a:solidFill>
                <a:latin typeface="Calibri"/>
                <a:ea typeface="Calibri"/>
                <a:cs typeface="Calibri"/>
                <a:sym typeface="Calibri"/>
              </a:rPr>
              <a:t>Administration of a mesh network is difficult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1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Times New Roman"/>
                <a:ea typeface="Times New Roman"/>
                <a:cs typeface="Times New Roman"/>
                <a:sym typeface="Times New Roman"/>
              </a:rPr>
              <a:t>‹#›</a:t>
            </a:fld>
            <a:endParaRPr b="0" i="0" sz="900" u="none" cap="none" strike="noStrike">
              <a:solidFill>
                <a:srgbClr val="000000"/>
              </a:solidFill>
              <a:latin typeface="Times New Roman"/>
              <a:ea typeface="Times New Roman"/>
              <a:cs typeface="Times New Roman"/>
              <a:sym typeface="Times New Roman"/>
            </a:endParaRPr>
          </a:p>
        </p:txBody>
      </p:sp>
      <p:sp>
        <p:nvSpPr>
          <p:cNvPr id="1675" name="Google Shape;1675;p112"/>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Arial"/>
                <a:ea typeface="Arial"/>
                <a:cs typeface="Arial"/>
                <a:sym typeface="Arial"/>
              </a:rPr>
              <a:t>Comparison of network  Topologies</a:t>
            </a:r>
            <a:endParaRPr b="1" i="0" sz="2800" u="none" cap="none" strike="noStrike">
              <a:solidFill>
                <a:srgbClr val="7030A0"/>
              </a:solidFill>
              <a:latin typeface="Times New Roman"/>
              <a:ea typeface="Times New Roman"/>
              <a:cs typeface="Times New Roman"/>
              <a:sym typeface="Times New Roman"/>
            </a:endParaRPr>
          </a:p>
        </p:txBody>
      </p:sp>
      <p:pic>
        <p:nvPicPr>
          <p:cNvPr id="1676" name="Google Shape;1676;p112"/>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677" name="Google Shape;1677;p112"/>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Feb.-2022</a:t>
            </a:r>
            <a:endParaRPr b="1" i="0" sz="800" u="none" cap="none" strike="noStrike">
              <a:solidFill>
                <a:srgbClr val="000000"/>
              </a:solidFill>
              <a:latin typeface="Times New Roman"/>
              <a:ea typeface="Times New Roman"/>
              <a:cs typeface="Times New Roman"/>
              <a:sym typeface="Times New Roman"/>
            </a:endParaRPr>
          </a:p>
        </p:txBody>
      </p:sp>
      <p:sp>
        <p:nvSpPr>
          <p:cNvPr id="1678" name="Google Shape;1678;p11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SY BTech    Semester-3               2022-23</a:t>
            </a:r>
            <a:endParaRPr b="1" i="0" sz="800" u="none" cap="none" strike="noStrike">
              <a:solidFill>
                <a:srgbClr val="000000"/>
              </a:solidFill>
              <a:latin typeface="Times New Roman"/>
              <a:ea typeface="Times New Roman"/>
              <a:cs typeface="Times New Roman"/>
              <a:sym typeface="Times New Roman"/>
            </a:endParaRPr>
          </a:p>
        </p:txBody>
      </p:sp>
      <p:graphicFrame>
        <p:nvGraphicFramePr>
          <p:cNvPr id="1679" name="Google Shape;1679;p112"/>
          <p:cNvGraphicFramePr/>
          <p:nvPr/>
        </p:nvGraphicFramePr>
        <p:xfrm>
          <a:off x="57150" y="986291"/>
          <a:ext cx="3000000" cy="3000000"/>
        </p:xfrm>
        <a:graphic>
          <a:graphicData uri="http://schemas.openxmlformats.org/drawingml/2006/table">
            <a:tbl>
              <a:tblPr>
                <a:noFill/>
                <a:tableStyleId>{DD82B272-F18B-4CFE-8B3C-8FAF264B03EC}</a:tableStyleId>
              </a:tblPr>
              <a:tblGrid>
                <a:gridCol w="1289950"/>
                <a:gridCol w="1289950"/>
                <a:gridCol w="1289950"/>
                <a:gridCol w="1289950"/>
                <a:gridCol w="1289950"/>
                <a:gridCol w="1289950"/>
                <a:gridCol w="1289950"/>
              </a:tblGrid>
              <a:tr h="388625">
                <a:tc>
                  <a:txBody>
                    <a:bodyPr/>
                    <a:lstStyle/>
                    <a:p>
                      <a:pPr indent="0" lvl="0" marL="0" marR="0" rtl="0" algn="ctr">
                        <a:lnSpc>
                          <a:spcPct val="100000"/>
                        </a:lnSpc>
                        <a:spcBef>
                          <a:spcPts val="0"/>
                        </a:spcBef>
                        <a:spcAft>
                          <a:spcPts val="0"/>
                        </a:spcAft>
                        <a:buNone/>
                      </a:pPr>
                      <a:r>
                        <a:rPr b="1" lang="en-US" sz="1300" u="none" cap="none" strike="noStrike">
                          <a:latin typeface="Times New Roman"/>
                          <a:ea typeface="Times New Roman"/>
                          <a:cs typeface="Times New Roman"/>
                          <a:sym typeface="Times New Roman"/>
                        </a:rPr>
                        <a:t>Topology</a:t>
                      </a:r>
                      <a:endParaRPr sz="13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300" u="none" cap="none" strike="noStrike">
                          <a:latin typeface="Times New Roman"/>
                          <a:ea typeface="Times New Roman"/>
                          <a:cs typeface="Times New Roman"/>
                          <a:sym typeface="Times New Roman"/>
                        </a:rPr>
                        <a:t>Information Transfer</a:t>
                      </a:r>
                      <a:endParaRPr sz="13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300" u="none" cap="none" strike="noStrike">
                          <a:latin typeface="Times New Roman"/>
                          <a:ea typeface="Times New Roman"/>
                          <a:cs typeface="Times New Roman"/>
                          <a:sym typeface="Times New Roman"/>
                        </a:rPr>
                        <a:t>Setup</a:t>
                      </a:r>
                      <a:endParaRPr sz="13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300" u="none" cap="none" strike="noStrike">
                          <a:latin typeface="Times New Roman"/>
                          <a:ea typeface="Times New Roman"/>
                          <a:cs typeface="Times New Roman"/>
                          <a:sym typeface="Times New Roman"/>
                        </a:rPr>
                        <a:t>Expansion</a:t>
                      </a:r>
                      <a:endParaRPr sz="13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300" u="none" cap="none" strike="noStrike">
                          <a:latin typeface="Times New Roman"/>
                          <a:ea typeface="Times New Roman"/>
                          <a:cs typeface="Times New Roman"/>
                          <a:sym typeface="Times New Roman"/>
                        </a:rPr>
                        <a:t>Troubleshooting</a:t>
                      </a:r>
                      <a:endParaRPr sz="13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300" u="none" cap="none" strike="noStrike">
                          <a:latin typeface="Times New Roman"/>
                          <a:ea typeface="Times New Roman"/>
                          <a:cs typeface="Times New Roman"/>
                          <a:sym typeface="Times New Roman"/>
                        </a:rPr>
                        <a:t>Cost</a:t>
                      </a:r>
                      <a:endParaRPr sz="13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300" u="none" cap="none" strike="noStrike">
                          <a:latin typeface="Times New Roman"/>
                          <a:ea typeface="Times New Roman"/>
                          <a:cs typeface="Times New Roman"/>
                          <a:sym typeface="Times New Roman"/>
                        </a:rPr>
                        <a:t>Cabling Concerns</a:t>
                      </a:r>
                      <a:endParaRPr sz="13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48800">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Star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Each computer connects to a central connection device.</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All information passes through the central network connection.</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Each computer must be close to the central device.</a:t>
                      </a:r>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100 meters maximum cable length.</a:t>
                      </a:r>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Up to 24 computers per network.</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Add a new computer by plugging in a new cable from the computer to the connection device.</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When one computer goes down, the rest of the network is unaffected. If the connection device goes down, then the network is down.</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More expensive of the simple topologies, it requires costly connection device. Usually cheaper than a hybrid network.</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Uses twisted pair cable.</a:t>
                      </a:r>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Requires large amounts of cable. No more than 100 meters from the computer to the connection device.</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48800">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Bus</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Single cable connects everything.</a:t>
                      </a:r>
                      <a:endParaRPr/>
                    </a:p>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One computer at a time sends information. Information goes along the cable and the computer accesses the information off the cable.</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Connect the cable from one computer to the next and so on to the end. A terminator is placed at each end of the network.</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To add a computer, you must shut down the network and disconnect the cable from the existing computers.</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If one computer malfunctions, the entire network goes down.</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A cheaper network since there is usually one continuous copper cable.</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Single continuous cable connects the devices. </a:t>
                      </a:r>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Terminator is required at each end of the cable.</a:t>
                      </a:r>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Uses coaxial or twisted pair cabling.</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Times New Roman"/>
                <a:ea typeface="Times New Roman"/>
                <a:cs typeface="Times New Roman"/>
                <a:sym typeface="Times New Roman"/>
              </a:rPr>
              <a:t>‹#›</a:t>
            </a:fld>
            <a:endParaRPr b="0" i="0" sz="900" u="none" cap="none" strike="noStrike">
              <a:solidFill>
                <a:srgbClr val="000000"/>
              </a:solidFill>
              <a:latin typeface="Times New Roman"/>
              <a:ea typeface="Times New Roman"/>
              <a:cs typeface="Times New Roman"/>
              <a:sym typeface="Times New Roman"/>
            </a:endParaRPr>
          </a:p>
        </p:txBody>
      </p:sp>
      <p:sp>
        <p:nvSpPr>
          <p:cNvPr id="1687" name="Google Shape;1687;p113"/>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Arial"/>
                <a:ea typeface="Arial"/>
                <a:cs typeface="Arial"/>
                <a:sym typeface="Arial"/>
              </a:rPr>
              <a:t>Comparison of network  Topologies</a:t>
            </a:r>
            <a:endParaRPr b="1" i="0" sz="2800" u="none" cap="none" strike="noStrike">
              <a:solidFill>
                <a:srgbClr val="7030A0"/>
              </a:solidFill>
              <a:latin typeface="Times New Roman"/>
              <a:ea typeface="Times New Roman"/>
              <a:cs typeface="Times New Roman"/>
              <a:sym typeface="Times New Roman"/>
            </a:endParaRPr>
          </a:p>
        </p:txBody>
      </p:sp>
      <p:pic>
        <p:nvPicPr>
          <p:cNvPr id="1688" name="Google Shape;1688;p113"/>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689" name="Google Shape;1689;p11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Feb.-2022</a:t>
            </a:r>
            <a:endParaRPr b="1" i="0" sz="800" u="none" cap="none" strike="noStrike">
              <a:solidFill>
                <a:srgbClr val="000000"/>
              </a:solidFill>
              <a:latin typeface="Times New Roman"/>
              <a:ea typeface="Times New Roman"/>
              <a:cs typeface="Times New Roman"/>
              <a:sym typeface="Times New Roman"/>
            </a:endParaRPr>
          </a:p>
        </p:txBody>
      </p:sp>
      <p:sp>
        <p:nvSpPr>
          <p:cNvPr id="1690" name="Google Shape;1690;p1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SY BTech    Semester-3               2022-23</a:t>
            </a:r>
            <a:endParaRPr b="1" i="0" sz="800" u="none" cap="none" strike="noStrike">
              <a:solidFill>
                <a:srgbClr val="000000"/>
              </a:solidFill>
              <a:latin typeface="Times New Roman"/>
              <a:ea typeface="Times New Roman"/>
              <a:cs typeface="Times New Roman"/>
              <a:sym typeface="Times New Roman"/>
            </a:endParaRPr>
          </a:p>
        </p:txBody>
      </p:sp>
      <p:graphicFrame>
        <p:nvGraphicFramePr>
          <p:cNvPr id="1691" name="Google Shape;1691;p113"/>
          <p:cNvGraphicFramePr/>
          <p:nvPr/>
        </p:nvGraphicFramePr>
        <p:xfrm>
          <a:off x="186782" y="684088"/>
          <a:ext cx="3000000" cy="3000000"/>
        </p:xfrm>
        <a:graphic>
          <a:graphicData uri="http://schemas.openxmlformats.org/drawingml/2006/table">
            <a:tbl>
              <a:tblPr>
                <a:noFill/>
                <a:tableStyleId>{DD82B272-F18B-4CFE-8B3C-8FAF264B03EC}</a:tableStyleId>
              </a:tblPr>
              <a:tblGrid>
                <a:gridCol w="1200150"/>
                <a:gridCol w="1314450"/>
                <a:gridCol w="1322625"/>
                <a:gridCol w="1240975"/>
                <a:gridCol w="1240975"/>
                <a:gridCol w="1240975"/>
                <a:gridCol w="1240975"/>
              </a:tblGrid>
              <a:tr h="2377450">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Ring</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Single cable configured in a ring.</a:t>
                      </a:r>
                      <a:endParaRPr/>
                    </a:p>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Information goes in one direction around the ring and passes along the ring until it reaches the correct computer.</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Computers are located close to each other. </a:t>
                      </a:r>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Setup is easy. </a:t>
                      </a:r>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There is no connector. </a:t>
                      </a:r>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The ring has no beginning and no end.</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Cable between the computers must be broken to add a new computer, so the network is down until the new device is back online.</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If there's a break in the cable or an error in the network, information continues to transfer through the rest of the ring until reaching the point of the break. This makes troubleshooting easy.</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One of the more expensive topologies due to high cable costs.</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Requires more cabling than other topologies. Uses twisted pair.</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45925">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Hybrid Mesh</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Combines two or more different structures.</a:t>
                      </a:r>
                      <a:endParaRPr/>
                    </a:p>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Often used across long distances. Information transfer can happen in different ways, depending on the other topologies.</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Often created when expanding an existing network. Can use a variety of connection devices.</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Connection devices make combining  different networks and different topologies easy.</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Troubleshooting is most difficult in this topology because of the variety of technologies.</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Expensive, large, and usually complicated.</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Cabling depends on the types of networks. </a:t>
                      </a:r>
                      <a:endParaRPr/>
                    </a:p>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Can use twisted pair and coaxial cable. Also incorporates fiber optic cabling over long distances.</a:t>
                      </a:r>
                      <a:endParaRPr/>
                    </a:p>
                  </a:txBody>
                  <a:tcPr marT="0" marB="0" marR="36200" marL="3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1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9/8/2022</a:t>
            </a:r>
            <a:endParaRPr b="0" i="0" sz="700" u="none" cap="none" strike="noStrike">
              <a:solidFill>
                <a:srgbClr val="FFFFFF"/>
              </a:solidFill>
              <a:latin typeface="Calibri"/>
              <a:ea typeface="Calibri"/>
              <a:cs typeface="Calibri"/>
              <a:sym typeface="Calibri"/>
            </a:endParaRPr>
          </a:p>
        </p:txBody>
      </p:sp>
      <p:sp>
        <p:nvSpPr>
          <p:cNvPr id="1697" name="Google Shape;1697;p1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Computer Networks        SY BTech    S3               2022-23</a:t>
            </a:r>
            <a:endParaRPr/>
          </a:p>
        </p:txBody>
      </p:sp>
      <p:sp>
        <p:nvSpPr>
          <p:cNvPr id="1698" name="Google Shape;1698;p1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Calibri"/>
                <a:ea typeface="Calibri"/>
                <a:cs typeface="Calibri"/>
                <a:sym typeface="Calibri"/>
              </a:rPr>
              <a:t>‹#›</a:t>
            </a:fld>
            <a:endParaRPr b="0" i="0" sz="800" u="none" cap="none" strike="noStrike">
              <a:solidFill>
                <a:srgbClr val="FFFFFF"/>
              </a:solidFill>
              <a:latin typeface="Calibri"/>
              <a:ea typeface="Calibri"/>
              <a:cs typeface="Calibri"/>
              <a:sym typeface="Calibri"/>
            </a:endParaRPr>
          </a:p>
        </p:txBody>
      </p:sp>
      <p:sp>
        <p:nvSpPr>
          <p:cNvPr id="1699" name="Google Shape;1699;p114"/>
          <p:cNvSpPr txBox="1"/>
          <p:nvPr>
            <p:ph idx="4294967295" type="title"/>
          </p:nvPr>
        </p:nvSpPr>
        <p:spPr>
          <a:xfrm>
            <a:off x="1132609" y="1706581"/>
            <a:ext cx="7543800" cy="56500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4400">
                <a:solidFill>
                  <a:srgbClr val="C00000"/>
                </a:solidFill>
                <a:latin typeface="Times New Roman"/>
                <a:ea typeface="Times New Roman"/>
                <a:cs typeface="Times New Roman"/>
                <a:sym typeface="Times New Roman"/>
              </a:rPr>
              <a:t>Transmission media’s</a:t>
            </a:r>
            <a:endParaRPr/>
          </a:p>
        </p:txBody>
      </p:sp>
      <p:pic>
        <p:nvPicPr>
          <p:cNvPr id="1700" name="Google Shape;1700;p114"/>
          <p:cNvPicPr preferRelativeResize="0"/>
          <p:nvPr/>
        </p:nvPicPr>
        <p:blipFill rotWithShape="1">
          <a:blip r:embed="rId3">
            <a:alphaModFix/>
          </a:blip>
          <a:srcRect b="0" l="0" r="0" t="0"/>
          <a:stretch/>
        </p:blipFill>
        <p:spPr>
          <a:xfrm>
            <a:off x="41821" y="57411"/>
            <a:ext cx="739015" cy="72190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1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706" name="Google Shape;1706;p11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707" name="Google Shape;1707;p1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708" name="Google Shape;1708;p115"/>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709" name="Google Shape;1709;p115"/>
          <p:cNvSpPr/>
          <p:nvPr/>
        </p:nvSpPr>
        <p:spPr>
          <a:xfrm>
            <a:off x="1236260" y="0"/>
            <a:ext cx="755876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7030A0"/>
                </a:solidFill>
                <a:latin typeface="Times New Roman"/>
                <a:ea typeface="Times New Roman"/>
                <a:cs typeface="Times New Roman"/>
                <a:sym typeface="Times New Roman"/>
              </a:rPr>
              <a:t>Transmission Media</a:t>
            </a:r>
            <a:endParaRPr b="0" i="0" sz="3600" u="none" cap="none" strike="noStrike">
              <a:solidFill>
                <a:srgbClr val="7030A0"/>
              </a:solidFill>
              <a:latin typeface="Arial"/>
              <a:ea typeface="Arial"/>
              <a:cs typeface="Arial"/>
              <a:sym typeface="Arial"/>
            </a:endParaRPr>
          </a:p>
        </p:txBody>
      </p:sp>
      <p:sp>
        <p:nvSpPr>
          <p:cNvPr id="1710" name="Google Shape;1710;p115"/>
          <p:cNvSpPr/>
          <p:nvPr/>
        </p:nvSpPr>
        <p:spPr>
          <a:xfrm>
            <a:off x="3002499" y="4413519"/>
            <a:ext cx="31390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Times New Roman"/>
                <a:ea typeface="Times New Roman"/>
                <a:cs typeface="Times New Roman"/>
                <a:sym typeface="Times New Roman"/>
              </a:rPr>
              <a:t>Transmission medium and physical layer</a:t>
            </a:r>
            <a:endParaRPr b="0" i="0" sz="1400" u="none" cap="none" strike="noStrike">
              <a:solidFill>
                <a:srgbClr val="FF0000"/>
              </a:solidFill>
              <a:latin typeface="Arial"/>
              <a:ea typeface="Arial"/>
              <a:cs typeface="Arial"/>
              <a:sym typeface="Arial"/>
            </a:endParaRPr>
          </a:p>
        </p:txBody>
      </p:sp>
      <p:pic>
        <p:nvPicPr>
          <p:cNvPr id="1711" name="Google Shape;1711;p115"/>
          <p:cNvPicPr preferRelativeResize="0"/>
          <p:nvPr/>
        </p:nvPicPr>
        <p:blipFill rotWithShape="1">
          <a:blip r:embed="rId4">
            <a:alphaModFix/>
          </a:blip>
          <a:srcRect b="0" l="0" r="0" t="0"/>
          <a:stretch/>
        </p:blipFill>
        <p:spPr>
          <a:xfrm>
            <a:off x="993338" y="2593137"/>
            <a:ext cx="7558763" cy="1876137"/>
          </a:xfrm>
          <a:prstGeom prst="rect">
            <a:avLst/>
          </a:prstGeom>
          <a:noFill/>
          <a:ln>
            <a:noFill/>
          </a:ln>
        </p:spPr>
      </p:pic>
      <p:sp>
        <p:nvSpPr>
          <p:cNvPr id="1712" name="Google Shape;1712;p115"/>
          <p:cNvSpPr txBox="1"/>
          <p:nvPr/>
        </p:nvSpPr>
        <p:spPr>
          <a:xfrm>
            <a:off x="223023" y="680228"/>
            <a:ext cx="8787161" cy="1733612"/>
          </a:xfrm>
          <a:prstGeom prst="rect">
            <a:avLst/>
          </a:prstGeom>
          <a:noFill/>
          <a:ln>
            <a:noFill/>
          </a:ln>
        </p:spPr>
        <p:txBody>
          <a:bodyPr anchorCtr="0" anchor="t" bIns="34275" lIns="0" spcFirstLastPara="1" rIns="0" wrap="square" tIns="34275">
            <a:noAutofit/>
          </a:bodyPr>
          <a:lstStyle/>
          <a:p>
            <a:pPr indent="-285750" lvl="0" marL="359569" marR="0" rtl="0" algn="l">
              <a:lnSpc>
                <a:spcPct val="150000"/>
              </a:lnSpc>
              <a:spcBef>
                <a:spcPts val="300"/>
              </a:spcBef>
              <a:spcAft>
                <a:spcPts val="0"/>
              </a:spcAft>
              <a:buClr>
                <a:srgbClr val="CC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Transmission media is a communication channel that carries the information from the sender to the receiver. </a:t>
            </a:r>
            <a:endParaRPr/>
          </a:p>
          <a:p>
            <a:pPr indent="-285750" lvl="0" marL="359569" marR="0" rtl="0" algn="l">
              <a:lnSpc>
                <a:spcPct val="150000"/>
              </a:lnSpc>
              <a:spcBef>
                <a:spcPts val="300"/>
              </a:spcBef>
              <a:spcAft>
                <a:spcPts val="0"/>
              </a:spcAft>
              <a:buClr>
                <a:srgbClr val="CC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Transmission media is of two types are wired media and wireless media. </a:t>
            </a:r>
            <a:endParaRPr/>
          </a:p>
          <a:p>
            <a:pPr indent="-285750" lvl="0" marL="359569" marR="0" rtl="0" algn="l">
              <a:lnSpc>
                <a:spcPct val="150000"/>
              </a:lnSpc>
              <a:spcBef>
                <a:spcPts val="300"/>
              </a:spcBef>
              <a:spcAft>
                <a:spcPts val="0"/>
              </a:spcAft>
              <a:buClr>
                <a:srgbClr val="CC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Different transmission media have different properties such as bandwidth, delay, cost and ease of installation and maintenance.</a:t>
            </a:r>
            <a:endParaRPr/>
          </a:p>
          <a:p>
            <a:pPr indent="-285750" lvl="0" marL="359569" marR="0" rtl="0" algn="l">
              <a:lnSpc>
                <a:spcPct val="150000"/>
              </a:lnSpc>
              <a:spcBef>
                <a:spcPts val="600"/>
              </a:spcBef>
              <a:spcAft>
                <a:spcPts val="0"/>
              </a:spcAft>
              <a:buClr>
                <a:srgbClr val="CC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Transmission media  are located below the physical layer</a:t>
            </a:r>
            <a:endParaRPr/>
          </a:p>
          <a:p>
            <a:pPr indent="-142875" lvl="0" marL="359569" marR="0" rtl="0" algn="l">
              <a:lnSpc>
                <a:spcPct val="100000"/>
              </a:lnSpc>
              <a:spcBef>
                <a:spcPts val="600"/>
              </a:spcBef>
              <a:spcAft>
                <a:spcPts val="0"/>
              </a:spcAft>
              <a:buClr>
                <a:srgbClr val="CC0000"/>
              </a:buClr>
              <a:buSzPts val="225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142875" lvl="0" marL="359569" marR="0" rtl="0" algn="l">
              <a:lnSpc>
                <a:spcPct val="80000"/>
              </a:lnSpc>
              <a:spcBef>
                <a:spcPts val="300"/>
              </a:spcBef>
              <a:spcAft>
                <a:spcPts val="0"/>
              </a:spcAft>
              <a:buClr>
                <a:srgbClr val="CC0000"/>
              </a:buClr>
              <a:buSzPts val="2250"/>
              <a:buFont typeface="Arial"/>
              <a:buNone/>
            </a:pPr>
            <a:r>
              <a:t/>
            </a:r>
            <a:endParaRPr b="0" i="0" sz="15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718" name="Google Shape;1718;p1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719" name="Google Shape;1719;p1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720" name="Google Shape;1720;p116"/>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721" name="Google Shape;1721;p116"/>
          <p:cNvSpPr/>
          <p:nvPr/>
        </p:nvSpPr>
        <p:spPr>
          <a:xfrm>
            <a:off x="1236260" y="0"/>
            <a:ext cx="755876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7030A0"/>
                </a:solidFill>
                <a:latin typeface="Times New Roman"/>
                <a:ea typeface="Times New Roman"/>
                <a:cs typeface="Times New Roman"/>
                <a:sym typeface="Times New Roman"/>
              </a:rPr>
              <a:t>Classification of Transmission Media</a:t>
            </a:r>
            <a:endParaRPr b="0" i="0" sz="3600" u="none" cap="none" strike="noStrike">
              <a:solidFill>
                <a:srgbClr val="7030A0"/>
              </a:solidFill>
              <a:latin typeface="Arial"/>
              <a:ea typeface="Arial"/>
              <a:cs typeface="Arial"/>
              <a:sym typeface="Arial"/>
            </a:endParaRPr>
          </a:p>
        </p:txBody>
      </p:sp>
      <p:pic>
        <p:nvPicPr>
          <p:cNvPr id="1722" name="Google Shape;1722;p116"/>
          <p:cNvPicPr preferRelativeResize="0"/>
          <p:nvPr/>
        </p:nvPicPr>
        <p:blipFill rotWithShape="1">
          <a:blip r:embed="rId4">
            <a:alphaModFix/>
          </a:blip>
          <a:srcRect b="0" l="0" r="0" t="0"/>
          <a:stretch/>
        </p:blipFill>
        <p:spPr>
          <a:xfrm>
            <a:off x="822960" y="1157849"/>
            <a:ext cx="7005161" cy="282780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728" name="Google Shape;1728;p1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729" name="Google Shape;1729;p1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730" name="Google Shape;1730;p117"/>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731" name="Google Shape;1731;p117"/>
          <p:cNvSpPr/>
          <p:nvPr/>
        </p:nvSpPr>
        <p:spPr>
          <a:xfrm>
            <a:off x="1236260" y="0"/>
            <a:ext cx="755876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7030A0"/>
                </a:solidFill>
                <a:latin typeface="Times New Roman"/>
                <a:ea typeface="Times New Roman"/>
                <a:cs typeface="Times New Roman"/>
                <a:sym typeface="Times New Roman"/>
              </a:rPr>
              <a:t>Twisted-pair cable</a:t>
            </a:r>
            <a:endParaRPr b="0" i="0" sz="3600" u="none" cap="none" strike="noStrike">
              <a:solidFill>
                <a:srgbClr val="7030A0"/>
              </a:solidFill>
              <a:latin typeface="Arial"/>
              <a:ea typeface="Arial"/>
              <a:cs typeface="Arial"/>
              <a:sym typeface="Arial"/>
            </a:endParaRPr>
          </a:p>
        </p:txBody>
      </p:sp>
      <p:sp>
        <p:nvSpPr>
          <p:cNvPr id="1732" name="Google Shape;1732;p117"/>
          <p:cNvSpPr/>
          <p:nvPr/>
        </p:nvSpPr>
        <p:spPr>
          <a:xfrm>
            <a:off x="263013" y="1035598"/>
            <a:ext cx="8617973"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FF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A twisted pair consists of two conductors basically copper based with its own plastic insulation, twisted together.</a:t>
            </a:r>
            <a:endParaRPr/>
          </a:p>
          <a:p>
            <a:pPr indent="-285750" lvl="0" marL="285750" marR="0" rtl="0" algn="l">
              <a:lnSpc>
                <a:spcPct val="150000"/>
              </a:lnSpc>
              <a:spcBef>
                <a:spcPts val="0"/>
              </a:spcBef>
              <a:spcAft>
                <a:spcPts val="0"/>
              </a:spcAft>
              <a:buClr>
                <a:srgbClr val="FF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One of the wires is used to carry signals to the receiver, and the other is used only as a ground reference. The receiver uses the difference between the two.</a:t>
            </a:r>
            <a:endParaRPr/>
          </a:p>
          <a:p>
            <a:pPr indent="-114300" lvl="0" marL="285750" marR="0" rtl="0" algn="l">
              <a:lnSpc>
                <a:spcPct val="100000"/>
              </a:lnSpc>
              <a:spcBef>
                <a:spcPts val="0"/>
              </a:spcBef>
              <a:spcAft>
                <a:spcPts val="0"/>
              </a:spcAft>
              <a:buClr>
                <a:srgbClr val="FF0000"/>
              </a:buClr>
              <a:buSzPts val="27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733" name="Google Shape;1733;p117"/>
          <p:cNvPicPr preferRelativeResize="0"/>
          <p:nvPr/>
        </p:nvPicPr>
        <p:blipFill rotWithShape="1">
          <a:blip r:embed="rId4">
            <a:alphaModFix/>
          </a:blip>
          <a:srcRect b="0" l="0" r="0" t="0"/>
          <a:stretch/>
        </p:blipFill>
        <p:spPr>
          <a:xfrm>
            <a:off x="887903" y="3132063"/>
            <a:ext cx="7029450" cy="11906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739" name="Google Shape;1739;p1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740" name="Google Shape;1740;p1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741" name="Google Shape;1741;p118"/>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742" name="Google Shape;1742;p118"/>
          <p:cNvSpPr/>
          <p:nvPr/>
        </p:nvSpPr>
        <p:spPr>
          <a:xfrm>
            <a:off x="1236260" y="0"/>
            <a:ext cx="755876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7030A0"/>
                </a:solidFill>
                <a:latin typeface="Times New Roman"/>
                <a:ea typeface="Times New Roman"/>
                <a:cs typeface="Times New Roman"/>
                <a:sym typeface="Times New Roman"/>
              </a:rPr>
              <a:t>Twisted-pair cable</a:t>
            </a:r>
            <a:endParaRPr b="0" i="0" sz="3600" u="none" cap="none" strike="noStrike">
              <a:solidFill>
                <a:srgbClr val="7030A0"/>
              </a:solidFill>
              <a:latin typeface="Arial"/>
              <a:ea typeface="Arial"/>
              <a:cs typeface="Arial"/>
              <a:sym typeface="Arial"/>
            </a:endParaRPr>
          </a:p>
        </p:txBody>
      </p:sp>
      <p:pic>
        <p:nvPicPr>
          <p:cNvPr id="1743" name="Google Shape;1743;p118"/>
          <p:cNvPicPr preferRelativeResize="0"/>
          <p:nvPr/>
        </p:nvPicPr>
        <p:blipFill rotWithShape="1">
          <a:blip r:embed="rId4">
            <a:alphaModFix/>
          </a:blip>
          <a:srcRect b="0" l="0" r="0" t="0"/>
          <a:stretch/>
        </p:blipFill>
        <p:spPr>
          <a:xfrm>
            <a:off x="1067143" y="896588"/>
            <a:ext cx="2729920" cy="2370719"/>
          </a:xfrm>
          <a:prstGeom prst="rect">
            <a:avLst/>
          </a:prstGeom>
          <a:noFill/>
          <a:ln>
            <a:noFill/>
          </a:ln>
        </p:spPr>
      </p:pic>
      <p:pic>
        <p:nvPicPr>
          <p:cNvPr id="1744" name="Google Shape;1744;p118"/>
          <p:cNvPicPr preferRelativeResize="0"/>
          <p:nvPr/>
        </p:nvPicPr>
        <p:blipFill rotWithShape="1">
          <a:blip r:embed="rId5">
            <a:alphaModFix/>
          </a:blip>
          <a:srcRect b="0" l="0" r="0" t="0"/>
          <a:stretch/>
        </p:blipFill>
        <p:spPr>
          <a:xfrm>
            <a:off x="5049095" y="937238"/>
            <a:ext cx="2829423" cy="2207406"/>
          </a:xfrm>
          <a:prstGeom prst="rect">
            <a:avLst/>
          </a:prstGeom>
          <a:noFill/>
          <a:ln>
            <a:noFill/>
          </a:ln>
        </p:spPr>
      </p:pic>
      <p:sp>
        <p:nvSpPr>
          <p:cNvPr id="1745" name="Google Shape;1745;p118"/>
          <p:cNvSpPr/>
          <p:nvPr/>
        </p:nvSpPr>
        <p:spPr>
          <a:xfrm>
            <a:off x="1689782" y="629461"/>
            <a:ext cx="9669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none" cap="none" strike="noStrike">
                <a:solidFill>
                  <a:srgbClr val="000000"/>
                </a:solidFill>
                <a:latin typeface="Times New Roman"/>
                <a:ea typeface="Times New Roman"/>
                <a:cs typeface="Times New Roman"/>
                <a:sym typeface="Times New Roman"/>
              </a:rPr>
              <a:t>UTP cable</a:t>
            </a:r>
            <a:endParaRPr b="0" i="0" sz="1400" u="none" cap="none" strike="noStrike">
              <a:solidFill>
                <a:srgbClr val="000000"/>
              </a:solidFill>
              <a:latin typeface="Arial"/>
              <a:ea typeface="Arial"/>
              <a:cs typeface="Arial"/>
              <a:sym typeface="Arial"/>
            </a:endParaRPr>
          </a:p>
        </p:txBody>
      </p:sp>
      <p:sp>
        <p:nvSpPr>
          <p:cNvPr id="1746" name="Google Shape;1746;p118"/>
          <p:cNvSpPr/>
          <p:nvPr/>
        </p:nvSpPr>
        <p:spPr>
          <a:xfrm>
            <a:off x="5913504" y="583513"/>
            <a:ext cx="9364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none" cap="none" strike="noStrike">
                <a:solidFill>
                  <a:srgbClr val="000000"/>
                </a:solidFill>
                <a:latin typeface="Times New Roman"/>
                <a:ea typeface="Times New Roman"/>
                <a:cs typeface="Times New Roman"/>
                <a:sym typeface="Times New Roman"/>
              </a:rPr>
              <a:t>STP cable</a:t>
            </a:r>
            <a:endParaRPr b="0" i="0" sz="1400" u="none" cap="none" strike="noStrike">
              <a:solidFill>
                <a:srgbClr val="000000"/>
              </a:solidFill>
              <a:latin typeface="Arial"/>
              <a:ea typeface="Arial"/>
              <a:cs typeface="Arial"/>
              <a:sym typeface="Arial"/>
            </a:endParaRPr>
          </a:p>
        </p:txBody>
      </p:sp>
      <p:sp>
        <p:nvSpPr>
          <p:cNvPr id="1747" name="Google Shape;1747;p118"/>
          <p:cNvSpPr/>
          <p:nvPr/>
        </p:nvSpPr>
        <p:spPr>
          <a:xfrm>
            <a:off x="387785" y="3461343"/>
            <a:ext cx="8613287" cy="95410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The most common twisted-pair cable used in communications is referred to as </a:t>
            </a:r>
            <a:r>
              <a:rPr b="1" i="0" lang="en-US" sz="1400" u="none" cap="none" strike="noStrike">
                <a:solidFill>
                  <a:srgbClr val="000000"/>
                </a:solidFill>
                <a:latin typeface="Times New Roman"/>
                <a:ea typeface="Times New Roman"/>
                <a:cs typeface="Times New Roman"/>
                <a:sym typeface="Times New Roman"/>
              </a:rPr>
              <a:t>unshielded twisted-pair (UTP</a:t>
            </a:r>
            <a:r>
              <a:rPr b="0" i="0" lang="en-US" sz="1400" u="none" cap="none" strike="noStrike">
                <a:solidFill>
                  <a:srgbClr val="000000"/>
                </a:solidFill>
                <a:latin typeface="Times New Roman"/>
                <a:ea typeface="Times New Roman"/>
                <a:cs typeface="Times New Roman"/>
                <a:sym typeface="Times New Roman"/>
              </a:rPr>
              <a:t>). IBM has also produced a version of twisted-pair cable for its use called </a:t>
            </a:r>
            <a:r>
              <a:rPr b="1" i="0" lang="en-US" sz="1400" u="none" cap="none" strike="noStrike">
                <a:solidFill>
                  <a:srgbClr val="000000"/>
                </a:solidFill>
                <a:latin typeface="Times New Roman"/>
                <a:ea typeface="Times New Roman"/>
                <a:cs typeface="Times New Roman"/>
                <a:sym typeface="Times New Roman"/>
              </a:rPr>
              <a:t>shielded twisted-pair (STP). </a:t>
            </a:r>
            <a:r>
              <a:rPr b="0" i="0" lang="en-US" sz="1400" u="none" cap="none" strike="noStrike">
                <a:solidFill>
                  <a:srgbClr val="000000"/>
                </a:solidFill>
                <a:latin typeface="Times New Roman"/>
                <a:ea typeface="Times New Roman"/>
                <a:cs typeface="Times New Roman"/>
                <a:sym typeface="Times New Roman"/>
              </a:rPr>
              <a:t>STP cable has a metal foil or braided mesh covering that encases each pair of insulated conductors. Although metal casing improves the quality of cable by preventing the penetration of noise or crosstalk, it is bulkier and more expensive.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753" name="Google Shape;1753;p1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754" name="Google Shape;1754;p1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755" name="Google Shape;1755;p119"/>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756" name="Google Shape;1756;p119"/>
          <p:cNvSpPr/>
          <p:nvPr/>
        </p:nvSpPr>
        <p:spPr>
          <a:xfrm>
            <a:off x="1236260" y="0"/>
            <a:ext cx="755876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7030A0"/>
                </a:solidFill>
                <a:latin typeface="Times New Roman"/>
                <a:ea typeface="Times New Roman"/>
                <a:cs typeface="Times New Roman"/>
                <a:sym typeface="Times New Roman"/>
              </a:rPr>
              <a:t>Twisted-pair cable</a:t>
            </a:r>
            <a:endParaRPr b="0" i="0" sz="3600" u="none" cap="none" strike="noStrike">
              <a:solidFill>
                <a:srgbClr val="7030A0"/>
              </a:solidFill>
              <a:latin typeface="Arial"/>
              <a:ea typeface="Arial"/>
              <a:cs typeface="Arial"/>
              <a:sym typeface="Arial"/>
            </a:endParaRPr>
          </a:p>
        </p:txBody>
      </p:sp>
      <p:sp>
        <p:nvSpPr>
          <p:cNvPr id="1757" name="Google Shape;1757;p119"/>
          <p:cNvSpPr/>
          <p:nvPr/>
        </p:nvSpPr>
        <p:spPr>
          <a:xfrm>
            <a:off x="1689782" y="629461"/>
            <a:ext cx="9669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none" cap="none" strike="noStrike">
                <a:solidFill>
                  <a:srgbClr val="000000"/>
                </a:solidFill>
                <a:latin typeface="Times New Roman"/>
                <a:ea typeface="Times New Roman"/>
                <a:cs typeface="Times New Roman"/>
                <a:sym typeface="Times New Roman"/>
              </a:rPr>
              <a:t>UTP cable</a:t>
            </a:r>
            <a:endParaRPr b="0" i="0" sz="1400" u="none" cap="none" strike="noStrike">
              <a:solidFill>
                <a:srgbClr val="000000"/>
              </a:solidFill>
              <a:latin typeface="Arial"/>
              <a:ea typeface="Arial"/>
              <a:cs typeface="Arial"/>
              <a:sym typeface="Arial"/>
            </a:endParaRPr>
          </a:p>
        </p:txBody>
      </p:sp>
      <p:sp>
        <p:nvSpPr>
          <p:cNvPr id="1758" name="Google Shape;1758;p119"/>
          <p:cNvSpPr/>
          <p:nvPr/>
        </p:nvSpPr>
        <p:spPr>
          <a:xfrm>
            <a:off x="5913504" y="583513"/>
            <a:ext cx="9364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none" cap="none" strike="noStrike">
                <a:solidFill>
                  <a:srgbClr val="000000"/>
                </a:solidFill>
                <a:latin typeface="Times New Roman"/>
                <a:ea typeface="Times New Roman"/>
                <a:cs typeface="Times New Roman"/>
                <a:sym typeface="Times New Roman"/>
              </a:rPr>
              <a:t>STP cable</a:t>
            </a:r>
            <a:endParaRPr b="0" i="0" sz="1400" u="none" cap="none" strike="noStrike">
              <a:solidFill>
                <a:srgbClr val="000000"/>
              </a:solidFill>
              <a:latin typeface="Arial"/>
              <a:ea typeface="Arial"/>
              <a:cs typeface="Arial"/>
              <a:sym typeface="Arial"/>
            </a:endParaRPr>
          </a:p>
        </p:txBody>
      </p:sp>
      <p:sp>
        <p:nvSpPr>
          <p:cNvPr id="1759" name="Google Shape;1759;p119"/>
          <p:cNvSpPr/>
          <p:nvPr/>
        </p:nvSpPr>
        <p:spPr>
          <a:xfrm>
            <a:off x="581090" y="1275792"/>
            <a:ext cx="3990909" cy="224676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FF0000"/>
                </a:solidFill>
                <a:latin typeface="Times New Roman"/>
                <a:ea typeface="Times New Roman"/>
                <a:cs typeface="Times New Roman"/>
                <a:sym typeface="Times New Roman"/>
              </a:rPr>
              <a:t>Advantages Of Unshielded Twisted Pair:</a:t>
            </a:r>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FF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It is cheap.</a:t>
            </a:r>
            <a:endParaRPr/>
          </a:p>
          <a:p>
            <a:pPr indent="-285750" lvl="0" marL="285750" marR="0" rtl="0" algn="just">
              <a:lnSpc>
                <a:spcPct val="100000"/>
              </a:lnSpc>
              <a:spcBef>
                <a:spcPts val="0"/>
              </a:spcBef>
              <a:spcAft>
                <a:spcPts val="0"/>
              </a:spcAft>
              <a:buClr>
                <a:srgbClr val="FF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Installation of the unshielded twisted pair is easy.</a:t>
            </a:r>
            <a:endParaRPr/>
          </a:p>
          <a:p>
            <a:pPr indent="-285750" lvl="0" marL="285750" marR="0" rtl="0" algn="just">
              <a:lnSpc>
                <a:spcPct val="100000"/>
              </a:lnSpc>
              <a:spcBef>
                <a:spcPts val="0"/>
              </a:spcBef>
              <a:spcAft>
                <a:spcPts val="0"/>
              </a:spcAft>
              <a:buClr>
                <a:srgbClr val="FF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It can be used for high-speed LAN.</a:t>
            </a:r>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400" u="none" cap="none" strike="noStrike">
                <a:solidFill>
                  <a:srgbClr val="FF0000"/>
                </a:solidFill>
                <a:latin typeface="Times New Roman"/>
                <a:ea typeface="Times New Roman"/>
                <a:cs typeface="Times New Roman"/>
                <a:sym typeface="Times New Roman"/>
              </a:rPr>
              <a:t>Disadvantage:</a:t>
            </a:r>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FF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This cable can only be used for shorter distances because of attenuation.. </a:t>
            </a:r>
            <a:endParaRPr b="0" i="0" sz="1400" u="none" cap="none" strike="noStrike">
              <a:solidFill>
                <a:srgbClr val="000000"/>
              </a:solidFill>
              <a:latin typeface="Arial"/>
              <a:ea typeface="Arial"/>
              <a:cs typeface="Arial"/>
              <a:sym typeface="Arial"/>
            </a:endParaRPr>
          </a:p>
        </p:txBody>
      </p:sp>
      <p:sp>
        <p:nvSpPr>
          <p:cNvPr id="1760" name="Google Shape;1760;p119"/>
          <p:cNvSpPr/>
          <p:nvPr/>
        </p:nvSpPr>
        <p:spPr>
          <a:xfrm>
            <a:off x="4945806" y="1234397"/>
            <a:ext cx="3617104" cy="267765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FF0000"/>
                </a:solidFill>
                <a:latin typeface="Times New Roman"/>
                <a:ea typeface="Times New Roman"/>
                <a:cs typeface="Times New Roman"/>
                <a:sym typeface="Times New Roman"/>
              </a:rPr>
              <a:t>Characteristics Of Shielded Twisted Pair:</a:t>
            </a:r>
            <a:endParaRPr/>
          </a:p>
          <a:p>
            <a:pPr indent="0" lvl="0" marL="0" marR="0" rtl="0" algn="just">
              <a:lnSpc>
                <a:spcPct val="100000"/>
              </a:lnSpc>
              <a:spcBef>
                <a:spcPts val="0"/>
              </a:spcBef>
              <a:spcAft>
                <a:spcPts val="0"/>
              </a:spcAft>
              <a:buNone/>
            </a:pPr>
            <a:r>
              <a:t/>
            </a:r>
            <a:endParaRPr b="0" i="0" sz="1400" u="none" cap="none" strike="noStrike">
              <a:solidFill>
                <a:srgbClr val="FF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An installation of STP is easy.</a:t>
            </a:r>
            <a:endParaRPr/>
          </a:p>
          <a:p>
            <a:pPr indent="-285750" lvl="0" marL="285750" marR="0" rtl="0" algn="just">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has higher capacity as compared to unshielded twisted pair cable.</a:t>
            </a:r>
            <a:endParaRPr/>
          </a:p>
          <a:p>
            <a:pPr indent="-285750" lvl="0" marL="285750" marR="0" rtl="0" algn="just">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is shielded that provides the higher data transmission rate.</a:t>
            </a:r>
            <a:endParaRPr/>
          </a:p>
          <a:p>
            <a:pPr indent="0" lvl="0" marL="0" marR="0" rtl="0" algn="just">
              <a:lnSpc>
                <a:spcPct val="100000"/>
              </a:lnSpc>
              <a:spcBef>
                <a:spcPts val="0"/>
              </a:spcBef>
              <a:spcAft>
                <a:spcPts val="0"/>
              </a:spcAft>
              <a:buNone/>
            </a:pPr>
            <a:r>
              <a:t/>
            </a:r>
            <a:endParaRPr b="0" i="0" sz="1400" u="none" cap="none" strike="noStrike">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400" u="none" cap="none" strike="noStrike">
                <a:solidFill>
                  <a:srgbClr val="FF0000"/>
                </a:solidFill>
                <a:latin typeface="Times New Roman"/>
                <a:ea typeface="Times New Roman"/>
                <a:cs typeface="Times New Roman"/>
                <a:sym typeface="Times New Roman"/>
              </a:rPr>
              <a:t>Disadvantages</a:t>
            </a:r>
            <a:endParaRPr/>
          </a:p>
          <a:p>
            <a:pPr indent="0" lvl="0" marL="0" marR="0" rtl="0" algn="just">
              <a:lnSpc>
                <a:spcPct val="100000"/>
              </a:lnSpc>
              <a:spcBef>
                <a:spcPts val="0"/>
              </a:spcBef>
              <a:spcAft>
                <a:spcPts val="0"/>
              </a:spcAft>
              <a:buNone/>
            </a:pPr>
            <a:r>
              <a:t/>
            </a:r>
            <a:endParaRPr b="0" i="0" sz="1400" u="none" cap="none" strike="noStrike">
              <a:solidFill>
                <a:srgbClr val="FF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is more expensive as compared to UTP </a:t>
            </a:r>
            <a:endParaRPr/>
          </a:p>
          <a:p>
            <a:pPr indent="-285750" lvl="0" marL="285750" marR="0" rtl="0" algn="just">
              <a:lnSpc>
                <a:spcPct val="100000"/>
              </a:lnSpc>
              <a:spcBef>
                <a:spcPts val="0"/>
              </a:spcBef>
              <a:spcAft>
                <a:spcPts val="0"/>
              </a:spcAft>
              <a:buClr>
                <a:srgbClr val="FF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has a higher attenuation rate.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2"/>
          <p:cNvSpPr/>
          <p:nvPr/>
        </p:nvSpPr>
        <p:spPr>
          <a:xfrm>
            <a:off x="2155924" y="140719"/>
            <a:ext cx="50232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Difference between Analog and Digital Signals</a:t>
            </a:r>
            <a:endParaRPr/>
          </a:p>
        </p:txBody>
      </p:sp>
      <p:graphicFrame>
        <p:nvGraphicFramePr>
          <p:cNvPr id="379" name="Google Shape;379;p12"/>
          <p:cNvGraphicFramePr/>
          <p:nvPr/>
        </p:nvGraphicFramePr>
        <p:xfrm>
          <a:off x="431073" y="588004"/>
          <a:ext cx="3000000" cy="3000000"/>
        </p:xfrm>
        <a:graphic>
          <a:graphicData uri="http://schemas.openxmlformats.org/drawingml/2006/table">
            <a:tbl>
              <a:tblPr>
                <a:noFill/>
                <a:tableStyleId>{DD82B272-F18B-4CFE-8B3C-8FAF264B03EC}</a:tableStyleId>
              </a:tblPr>
              <a:tblGrid>
                <a:gridCol w="4037025"/>
                <a:gridCol w="4582400"/>
              </a:tblGrid>
              <a:tr h="251600">
                <a:tc>
                  <a:txBody>
                    <a:bodyPr/>
                    <a:lstStyle/>
                    <a:p>
                      <a:pPr indent="0" lvl="0" marL="0" marR="0" rtl="0" algn="l">
                        <a:lnSpc>
                          <a:spcPct val="100000"/>
                        </a:lnSpc>
                        <a:spcBef>
                          <a:spcPts val="0"/>
                        </a:spcBef>
                        <a:spcAft>
                          <a:spcPts val="0"/>
                        </a:spcAft>
                        <a:buNone/>
                      </a:pPr>
                      <a:r>
                        <a:rPr b="1" lang="en-US" sz="1400" u="none" cap="none" strike="noStrike"/>
                        <a:t>Analog Signals</a:t>
                      </a:r>
                      <a:endParaRPr sz="1400" u="none" cap="none" strike="noStrike"/>
                    </a:p>
                  </a:txBody>
                  <a:tcPr marT="33425" marB="33425" marR="33425" marL="33425" anchor="ctr">
                    <a:lnL cap="flat" cmpd="sng" w="9525">
                      <a:solidFill>
                        <a:srgbClr val="308CD0"/>
                      </a:solidFill>
                      <a:prstDash val="solid"/>
                      <a:round/>
                      <a:headEnd len="sm" w="sm" type="none"/>
                      <a:tailEnd len="sm" w="sm" type="none"/>
                    </a:lnL>
                    <a:lnR cap="flat" cmpd="sng" w="9525">
                      <a:solidFill>
                        <a:srgbClr val="1091D0"/>
                      </a:solidFill>
                      <a:prstDash val="solid"/>
                      <a:round/>
                      <a:headEnd len="sm" w="sm" type="none"/>
                      <a:tailEnd len="sm" w="sm" type="none"/>
                    </a:lnR>
                    <a:lnT cap="flat" cmpd="sng" w="9525">
                      <a:solidFill>
                        <a:srgbClr val="308CD0"/>
                      </a:solidFill>
                      <a:prstDash val="solid"/>
                      <a:round/>
                      <a:headEnd len="sm" w="sm" type="none"/>
                      <a:tailEnd len="sm" w="sm" type="none"/>
                    </a:lnT>
                    <a:lnB cap="flat" cmpd="sng" w="9525">
                      <a:solidFill>
                        <a:srgbClr val="708AD0"/>
                      </a:solidFill>
                      <a:prstDash val="solid"/>
                      <a:round/>
                      <a:headEnd len="sm" w="sm" type="none"/>
                      <a:tailEnd len="sm" w="sm" type="none"/>
                    </a:lnB>
                    <a:solidFill>
                      <a:srgbClr val="F0F0F0"/>
                    </a:solidFill>
                  </a:tcPr>
                </a:tc>
                <a:tc>
                  <a:txBody>
                    <a:bodyPr/>
                    <a:lstStyle/>
                    <a:p>
                      <a:pPr indent="0" lvl="0" marL="0" marR="0" rtl="0" algn="l">
                        <a:lnSpc>
                          <a:spcPct val="100000"/>
                        </a:lnSpc>
                        <a:spcBef>
                          <a:spcPts val="0"/>
                        </a:spcBef>
                        <a:spcAft>
                          <a:spcPts val="0"/>
                        </a:spcAft>
                        <a:buNone/>
                      </a:pPr>
                      <a:r>
                        <a:rPr b="1" lang="en-US" sz="1400" u="none" cap="none" strike="noStrike"/>
                        <a:t>Digital Signals</a:t>
                      </a:r>
                      <a:endParaRPr sz="1400" u="none" cap="none" strike="noStrike"/>
                    </a:p>
                  </a:txBody>
                  <a:tcPr marT="33425" marB="33425" marR="33425" marL="33425" anchor="ctr">
                    <a:lnL cap="flat" cmpd="sng" w="9525">
                      <a:solidFill>
                        <a:srgbClr val="1091D0"/>
                      </a:solidFill>
                      <a:prstDash val="solid"/>
                      <a:round/>
                      <a:headEnd len="sm" w="sm" type="none"/>
                      <a:tailEnd len="sm" w="sm" type="none"/>
                    </a:lnL>
                    <a:lnR cap="flat" cmpd="sng" w="9525">
                      <a:solidFill>
                        <a:srgbClr val="1091D0"/>
                      </a:solidFill>
                      <a:prstDash val="solid"/>
                      <a:round/>
                      <a:headEnd len="sm" w="sm" type="none"/>
                      <a:tailEnd len="sm" w="sm" type="none"/>
                    </a:lnR>
                    <a:lnT cap="flat" cmpd="sng" w="9525">
                      <a:solidFill>
                        <a:srgbClr val="1091D0"/>
                      </a:solidFill>
                      <a:prstDash val="solid"/>
                      <a:round/>
                      <a:headEnd len="sm" w="sm" type="none"/>
                      <a:tailEnd len="sm" w="sm" type="none"/>
                    </a:lnT>
                    <a:lnB cap="flat" cmpd="sng" w="9525">
                      <a:solidFill>
                        <a:srgbClr val="108ED0"/>
                      </a:solidFill>
                      <a:prstDash val="solid"/>
                      <a:round/>
                      <a:headEnd len="sm" w="sm" type="none"/>
                      <a:tailEnd len="sm" w="sm" type="none"/>
                    </a:lnB>
                    <a:solidFill>
                      <a:srgbClr val="F0F0F0"/>
                    </a:solidFill>
                  </a:tcPr>
                </a:tc>
              </a:tr>
              <a:tr h="368275">
                <a:tc>
                  <a:txBody>
                    <a:bodyPr/>
                    <a:lstStyle/>
                    <a:p>
                      <a:pPr indent="0" lvl="0" marL="0" marR="0" rtl="0" algn="l">
                        <a:lnSpc>
                          <a:spcPct val="100000"/>
                        </a:lnSpc>
                        <a:spcBef>
                          <a:spcPts val="0"/>
                        </a:spcBef>
                        <a:spcAft>
                          <a:spcPts val="0"/>
                        </a:spcAft>
                        <a:buNone/>
                      </a:pPr>
                      <a:r>
                        <a:rPr lang="en-US" sz="1300" u="none" cap="none" strike="noStrike"/>
                        <a:t>Analog signal is </a:t>
                      </a:r>
                      <a:r>
                        <a:rPr b="1" lang="en-US" sz="1300" u="none" cap="none" strike="noStrike">
                          <a:solidFill>
                            <a:srgbClr val="C00000"/>
                          </a:solidFill>
                        </a:rPr>
                        <a:t>continuous and time varying.</a:t>
                      </a:r>
                      <a:endParaRPr/>
                    </a:p>
                  </a:txBody>
                  <a:tcPr marT="33425" marB="33425" marR="33425" marL="33425" anchor="ctr">
                    <a:lnL cap="flat" cmpd="sng" w="9525">
                      <a:solidFill>
                        <a:srgbClr val="708AD0"/>
                      </a:solidFill>
                      <a:prstDash val="solid"/>
                      <a:round/>
                      <a:headEnd len="sm" w="sm" type="none"/>
                      <a:tailEnd len="sm" w="sm" type="none"/>
                    </a:lnL>
                    <a:lnR cap="flat" cmpd="sng" w="9525">
                      <a:solidFill>
                        <a:srgbClr val="108ED0"/>
                      </a:solidFill>
                      <a:prstDash val="solid"/>
                      <a:round/>
                      <a:headEnd len="sm" w="sm" type="none"/>
                      <a:tailEnd len="sm" w="sm" type="none"/>
                    </a:lnR>
                    <a:lnT cap="flat" cmpd="sng" w="9525">
                      <a:solidFill>
                        <a:srgbClr val="708AD0"/>
                      </a:solidFill>
                      <a:prstDash val="solid"/>
                      <a:round/>
                      <a:headEnd len="sm" w="sm" type="none"/>
                      <a:tailEnd len="sm" w="sm" type="none"/>
                    </a:lnT>
                    <a:lnB cap="flat" cmpd="sng" w="9525">
                      <a:solidFill>
                        <a:srgbClr val="7090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300" u="none" cap="none" strike="noStrike"/>
                        <a:t>Digital signal have </a:t>
                      </a:r>
                      <a:r>
                        <a:rPr b="1" lang="en-US" sz="1300" u="none" cap="none" strike="noStrike">
                          <a:solidFill>
                            <a:srgbClr val="C00000"/>
                          </a:solidFill>
                        </a:rPr>
                        <a:t>two or more states and in binary form.</a:t>
                      </a:r>
                      <a:endParaRPr/>
                    </a:p>
                  </a:txBody>
                  <a:tcPr marT="33425" marB="33425" marR="33425" marL="33425" anchor="ctr">
                    <a:lnL cap="flat" cmpd="sng" w="9525">
                      <a:solidFill>
                        <a:srgbClr val="108ED0"/>
                      </a:solidFill>
                      <a:prstDash val="solid"/>
                      <a:round/>
                      <a:headEnd len="sm" w="sm" type="none"/>
                      <a:tailEnd len="sm" w="sm" type="none"/>
                    </a:lnL>
                    <a:lnR cap="flat" cmpd="sng" w="9525">
                      <a:solidFill>
                        <a:srgbClr val="108ED0"/>
                      </a:solidFill>
                      <a:prstDash val="solid"/>
                      <a:round/>
                      <a:headEnd len="sm" w="sm" type="none"/>
                      <a:tailEnd len="sm" w="sm" type="none"/>
                    </a:lnR>
                    <a:lnT cap="flat" cmpd="sng" w="9525">
                      <a:solidFill>
                        <a:srgbClr val="108ED0"/>
                      </a:solidFill>
                      <a:prstDash val="solid"/>
                      <a:round/>
                      <a:headEnd len="sm" w="sm" type="none"/>
                      <a:tailEnd len="sm" w="sm" type="none"/>
                    </a:lnT>
                    <a:lnB cap="flat" cmpd="sng" w="9525">
                      <a:solidFill>
                        <a:srgbClr val="308ED0"/>
                      </a:solidFill>
                      <a:prstDash val="solid"/>
                      <a:round/>
                      <a:headEnd len="sm" w="sm" type="none"/>
                      <a:tailEnd len="sm" w="sm" type="none"/>
                    </a:lnB>
                    <a:solidFill>
                      <a:srgbClr val="FFFFFF"/>
                    </a:solidFill>
                  </a:tcPr>
                </a:tc>
              </a:tr>
              <a:tr h="251600">
                <a:tc>
                  <a:txBody>
                    <a:bodyPr/>
                    <a:lstStyle/>
                    <a:p>
                      <a:pPr indent="0" lvl="0" marL="0" marR="0" rtl="0" algn="l">
                        <a:lnSpc>
                          <a:spcPct val="100000"/>
                        </a:lnSpc>
                        <a:spcBef>
                          <a:spcPts val="0"/>
                        </a:spcBef>
                        <a:spcAft>
                          <a:spcPts val="0"/>
                        </a:spcAft>
                        <a:buNone/>
                      </a:pPr>
                      <a:r>
                        <a:rPr b="1" lang="en-US" sz="1300" u="none" cap="none" strike="noStrike">
                          <a:solidFill>
                            <a:srgbClr val="C00000"/>
                          </a:solidFill>
                        </a:rPr>
                        <a:t>Troubleshooting</a:t>
                      </a:r>
                      <a:r>
                        <a:rPr lang="en-US" sz="1300" u="none" cap="none" strike="noStrike"/>
                        <a:t> of analog signals are difficult.</a:t>
                      </a:r>
                      <a:endParaRPr/>
                    </a:p>
                  </a:txBody>
                  <a:tcPr marT="33425" marB="33425" marR="33425" marL="33425" anchor="ctr">
                    <a:lnL cap="flat" cmpd="sng" w="9525">
                      <a:solidFill>
                        <a:srgbClr val="7090D0"/>
                      </a:solidFill>
                      <a:prstDash val="solid"/>
                      <a:round/>
                      <a:headEnd len="sm" w="sm" type="none"/>
                      <a:tailEnd len="sm" w="sm" type="none"/>
                    </a:lnL>
                    <a:lnR cap="flat" cmpd="sng" w="9525">
                      <a:solidFill>
                        <a:srgbClr val="308ED0"/>
                      </a:solidFill>
                      <a:prstDash val="solid"/>
                      <a:round/>
                      <a:headEnd len="sm" w="sm" type="none"/>
                      <a:tailEnd len="sm" w="sm" type="none"/>
                    </a:lnR>
                    <a:lnT cap="flat" cmpd="sng" w="9525">
                      <a:solidFill>
                        <a:srgbClr val="7090D0"/>
                      </a:solidFill>
                      <a:prstDash val="solid"/>
                      <a:round/>
                      <a:headEnd len="sm" w="sm" type="none"/>
                      <a:tailEnd len="sm" w="sm" type="none"/>
                    </a:lnT>
                    <a:lnB cap="flat" cmpd="sng" w="9525">
                      <a:solidFill>
                        <a:srgbClr val="9089D0"/>
                      </a:solidFill>
                      <a:prstDash val="solid"/>
                      <a:round/>
                      <a:headEnd len="sm" w="sm" type="none"/>
                      <a:tailEnd len="sm" w="sm" type="none"/>
                    </a:lnB>
                    <a:solidFill>
                      <a:srgbClr val="F0F0F0"/>
                    </a:solidFill>
                  </a:tcPr>
                </a:tc>
                <a:tc>
                  <a:txBody>
                    <a:bodyPr/>
                    <a:lstStyle/>
                    <a:p>
                      <a:pPr indent="0" lvl="0" marL="0" marR="0" rtl="0" algn="l">
                        <a:lnSpc>
                          <a:spcPct val="100000"/>
                        </a:lnSpc>
                        <a:spcBef>
                          <a:spcPts val="0"/>
                        </a:spcBef>
                        <a:spcAft>
                          <a:spcPts val="0"/>
                        </a:spcAft>
                        <a:buNone/>
                      </a:pPr>
                      <a:r>
                        <a:rPr lang="en-US" sz="1300" u="none" cap="none" strike="noStrike"/>
                        <a:t>Troubleshooting of digital signals are easy.</a:t>
                      </a:r>
                      <a:endParaRPr/>
                    </a:p>
                  </a:txBody>
                  <a:tcPr marT="33425" marB="33425" marR="33425" marL="33425" anchor="ctr">
                    <a:lnL cap="flat" cmpd="sng" w="9525">
                      <a:solidFill>
                        <a:srgbClr val="308ED0"/>
                      </a:solidFill>
                      <a:prstDash val="solid"/>
                      <a:round/>
                      <a:headEnd len="sm" w="sm" type="none"/>
                      <a:tailEnd len="sm" w="sm" type="none"/>
                    </a:lnL>
                    <a:lnR cap="flat" cmpd="sng" w="9525">
                      <a:solidFill>
                        <a:srgbClr val="308ED0"/>
                      </a:solidFill>
                      <a:prstDash val="solid"/>
                      <a:round/>
                      <a:headEnd len="sm" w="sm" type="none"/>
                      <a:tailEnd len="sm" w="sm" type="none"/>
                    </a:lnR>
                    <a:lnT cap="flat" cmpd="sng" w="9525">
                      <a:solidFill>
                        <a:srgbClr val="308ED0"/>
                      </a:solidFill>
                      <a:prstDash val="solid"/>
                      <a:round/>
                      <a:headEnd len="sm" w="sm" type="none"/>
                      <a:tailEnd len="sm" w="sm" type="none"/>
                    </a:lnT>
                    <a:lnB cap="flat" cmpd="sng" w="9525">
                      <a:solidFill>
                        <a:srgbClr val="1091D0"/>
                      </a:solidFill>
                      <a:prstDash val="solid"/>
                      <a:round/>
                      <a:headEnd len="sm" w="sm" type="none"/>
                      <a:tailEnd len="sm" w="sm" type="none"/>
                    </a:lnB>
                    <a:solidFill>
                      <a:srgbClr val="F0F0F0"/>
                    </a:solidFill>
                  </a:tcPr>
                </a:tc>
              </a:tr>
              <a:tr h="197125">
                <a:tc>
                  <a:txBody>
                    <a:bodyPr/>
                    <a:lstStyle/>
                    <a:p>
                      <a:pPr indent="0" lvl="0" marL="0" marR="0" rtl="0" algn="l">
                        <a:lnSpc>
                          <a:spcPct val="100000"/>
                        </a:lnSpc>
                        <a:spcBef>
                          <a:spcPts val="0"/>
                        </a:spcBef>
                        <a:spcAft>
                          <a:spcPts val="0"/>
                        </a:spcAft>
                        <a:buNone/>
                      </a:pPr>
                      <a:r>
                        <a:rPr lang="en-US" sz="1300" u="none" cap="none" strike="noStrike"/>
                        <a:t>An analog signal is usually in the form of </a:t>
                      </a:r>
                      <a:r>
                        <a:rPr b="1" lang="en-US" sz="1300" u="none" cap="none" strike="noStrike"/>
                        <a:t>sine wave.</a:t>
                      </a:r>
                      <a:endParaRPr/>
                    </a:p>
                  </a:txBody>
                  <a:tcPr marT="33425" marB="33425" marR="33425" marL="33425" anchor="ctr">
                    <a:lnL cap="flat" cmpd="sng" w="9525">
                      <a:solidFill>
                        <a:srgbClr val="9089D0"/>
                      </a:solidFill>
                      <a:prstDash val="solid"/>
                      <a:round/>
                      <a:headEnd len="sm" w="sm" type="none"/>
                      <a:tailEnd len="sm" w="sm" type="none"/>
                    </a:lnL>
                    <a:lnR cap="flat" cmpd="sng" w="9525">
                      <a:solidFill>
                        <a:srgbClr val="1091D0"/>
                      </a:solidFill>
                      <a:prstDash val="solid"/>
                      <a:round/>
                      <a:headEnd len="sm" w="sm" type="none"/>
                      <a:tailEnd len="sm" w="sm" type="none"/>
                    </a:lnR>
                    <a:lnT cap="flat" cmpd="sng" w="9525">
                      <a:solidFill>
                        <a:srgbClr val="9089D0"/>
                      </a:solidFill>
                      <a:prstDash val="solid"/>
                      <a:round/>
                      <a:headEnd len="sm" w="sm" type="none"/>
                      <a:tailEnd len="sm" w="sm" type="none"/>
                    </a:lnT>
                    <a:lnB cap="flat" cmpd="sng" w="9525">
                      <a:solidFill>
                        <a:srgbClr val="708E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300" u="none" cap="none" strike="noStrike"/>
                        <a:t>An digital signal is usually in the form of </a:t>
                      </a:r>
                      <a:r>
                        <a:rPr b="1" lang="en-US" sz="1300" u="none" cap="none" strike="noStrike"/>
                        <a:t>square wave.</a:t>
                      </a:r>
                      <a:endParaRPr/>
                    </a:p>
                  </a:txBody>
                  <a:tcPr marT="33425" marB="33425" marR="33425" marL="33425" anchor="ctr">
                    <a:lnL cap="flat" cmpd="sng" w="9525">
                      <a:solidFill>
                        <a:srgbClr val="1091D0"/>
                      </a:solidFill>
                      <a:prstDash val="solid"/>
                      <a:round/>
                      <a:headEnd len="sm" w="sm" type="none"/>
                      <a:tailEnd len="sm" w="sm" type="none"/>
                    </a:lnL>
                    <a:lnR cap="flat" cmpd="sng" w="9525">
                      <a:solidFill>
                        <a:srgbClr val="1091D0"/>
                      </a:solidFill>
                      <a:prstDash val="solid"/>
                      <a:round/>
                      <a:headEnd len="sm" w="sm" type="none"/>
                      <a:tailEnd len="sm" w="sm" type="none"/>
                    </a:lnR>
                    <a:lnT cap="flat" cmpd="sng" w="9525">
                      <a:solidFill>
                        <a:srgbClr val="1091D0"/>
                      </a:solidFill>
                      <a:prstDash val="solid"/>
                      <a:round/>
                      <a:headEnd len="sm" w="sm" type="none"/>
                      <a:tailEnd len="sm" w="sm" type="none"/>
                    </a:lnT>
                    <a:lnB cap="flat" cmpd="sng" w="9525">
                      <a:solidFill>
                        <a:srgbClr val="108BD0"/>
                      </a:solidFill>
                      <a:prstDash val="solid"/>
                      <a:round/>
                      <a:headEnd len="sm" w="sm" type="none"/>
                      <a:tailEnd len="sm" w="sm" type="none"/>
                    </a:lnB>
                    <a:solidFill>
                      <a:srgbClr val="FFFFFF"/>
                    </a:solidFill>
                  </a:tcPr>
                </a:tc>
              </a:tr>
              <a:tr h="251600">
                <a:tc>
                  <a:txBody>
                    <a:bodyPr/>
                    <a:lstStyle/>
                    <a:p>
                      <a:pPr indent="0" lvl="0" marL="0" marR="0" rtl="0" algn="l">
                        <a:lnSpc>
                          <a:spcPct val="100000"/>
                        </a:lnSpc>
                        <a:spcBef>
                          <a:spcPts val="0"/>
                        </a:spcBef>
                        <a:spcAft>
                          <a:spcPts val="0"/>
                        </a:spcAft>
                        <a:buNone/>
                      </a:pPr>
                      <a:r>
                        <a:rPr b="1" lang="en-US" sz="1300" u="none" cap="none" strike="noStrike">
                          <a:solidFill>
                            <a:srgbClr val="C00000"/>
                          </a:solidFill>
                        </a:rPr>
                        <a:t>Easily</a:t>
                      </a:r>
                      <a:r>
                        <a:rPr lang="en-US" sz="1300" u="none" cap="none" strike="noStrike"/>
                        <a:t> affected by the noise.</a:t>
                      </a:r>
                      <a:endParaRPr/>
                    </a:p>
                  </a:txBody>
                  <a:tcPr marT="33425" marB="33425" marR="33425" marL="33425" anchor="ctr">
                    <a:lnL cap="flat" cmpd="sng" w="9525">
                      <a:solidFill>
                        <a:srgbClr val="708ED0"/>
                      </a:solidFill>
                      <a:prstDash val="solid"/>
                      <a:round/>
                      <a:headEnd len="sm" w="sm" type="none"/>
                      <a:tailEnd len="sm" w="sm" type="none"/>
                    </a:lnL>
                    <a:lnR cap="flat" cmpd="sng" w="9525">
                      <a:solidFill>
                        <a:srgbClr val="108BD0"/>
                      </a:solidFill>
                      <a:prstDash val="solid"/>
                      <a:round/>
                      <a:headEnd len="sm" w="sm" type="none"/>
                      <a:tailEnd len="sm" w="sm" type="none"/>
                    </a:lnR>
                    <a:lnT cap="flat" cmpd="sng" w="9525">
                      <a:solidFill>
                        <a:srgbClr val="708ED0"/>
                      </a:solidFill>
                      <a:prstDash val="solid"/>
                      <a:round/>
                      <a:headEnd len="sm" w="sm" type="none"/>
                      <a:tailEnd len="sm" w="sm" type="none"/>
                    </a:lnT>
                    <a:lnB cap="flat" cmpd="sng" w="9525">
                      <a:solidFill>
                        <a:srgbClr val="708CD0"/>
                      </a:solidFill>
                      <a:prstDash val="solid"/>
                      <a:round/>
                      <a:headEnd len="sm" w="sm" type="none"/>
                      <a:tailEnd len="sm" w="sm" type="none"/>
                    </a:lnB>
                    <a:solidFill>
                      <a:srgbClr val="F0F0F0"/>
                    </a:solidFill>
                  </a:tcPr>
                </a:tc>
                <a:tc>
                  <a:txBody>
                    <a:bodyPr/>
                    <a:lstStyle/>
                    <a:p>
                      <a:pPr indent="0" lvl="0" marL="0" marR="0" rtl="0" algn="l">
                        <a:lnSpc>
                          <a:spcPct val="100000"/>
                        </a:lnSpc>
                        <a:spcBef>
                          <a:spcPts val="0"/>
                        </a:spcBef>
                        <a:spcAft>
                          <a:spcPts val="0"/>
                        </a:spcAft>
                        <a:buNone/>
                      </a:pPr>
                      <a:r>
                        <a:rPr lang="en-US" sz="1300" u="none" cap="none" strike="noStrike"/>
                        <a:t>These are stable and less prone to noise.</a:t>
                      </a:r>
                      <a:endParaRPr/>
                    </a:p>
                  </a:txBody>
                  <a:tcPr marT="33425" marB="33425" marR="33425" marL="33425" anchor="ctr">
                    <a:lnL cap="flat" cmpd="sng" w="9525">
                      <a:solidFill>
                        <a:srgbClr val="108BD0"/>
                      </a:solidFill>
                      <a:prstDash val="solid"/>
                      <a:round/>
                      <a:headEnd len="sm" w="sm" type="none"/>
                      <a:tailEnd len="sm" w="sm" type="none"/>
                    </a:lnL>
                    <a:lnR cap="flat" cmpd="sng" w="9525">
                      <a:solidFill>
                        <a:srgbClr val="108BD0"/>
                      </a:solidFill>
                      <a:prstDash val="solid"/>
                      <a:round/>
                      <a:headEnd len="sm" w="sm" type="none"/>
                      <a:tailEnd len="sm" w="sm" type="none"/>
                    </a:lnR>
                    <a:lnT cap="flat" cmpd="sng" w="9525">
                      <a:solidFill>
                        <a:srgbClr val="108BD0"/>
                      </a:solidFill>
                      <a:prstDash val="solid"/>
                      <a:round/>
                      <a:headEnd len="sm" w="sm" type="none"/>
                      <a:tailEnd len="sm" w="sm" type="none"/>
                    </a:lnT>
                    <a:lnB cap="flat" cmpd="sng" w="9525">
                      <a:solidFill>
                        <a:srgbClr val="D093D0"/>
                      </a:solidFill>
                      <a:prstDash val="solid"/>
                      <a:round/>
                      <a:headEnd len="sm" w="sm" type="none"/>
                      <a:tailEnd len="sm" w="sm" type="none"/>
                    </a:lnB>
                    <a:solidFill>
                      <a:srgbClr val="F0F0F0"/>
                    </a:solidFill>
                  </a:tcPr>
                </a:tc>
              </a:tr>
              <a:tr h="443175">
                <a:tc>
                  <a:txBody>
                    <a:bodyPr/>
                    <a:lstStyle/>
                    <a:p>
                      <a:pPr indent="0" lvl="0" marL="0" marR="0" rtl="0" algn="l">
                        <a:lnSpc>
                          <a:spcPct val="100000"/>
                        </a:lnSpc>
                        <a:spcBef>
                          <a:spcPts val="0"/>
                        </a:spcBef>
                        <a:spcAft>
                          <a:spcPts val="0"/>
                        </a:spcAft>
                        <a:buNone/>
                      </a:pPr>
                      <a:r>
                        <a:rPr lang="en-US" sz="1300" u="none" cap="none" strike="noStrike"/>
                        <a:t>Analog signals use </a:t>
                      </a:r>
                      <a:r>
                        <a:rPr b="1" lang="en-US" sz="1300" u="none" cap="none" strike="noStrike">
                          <a:solidFill>
                            <a:srgbClr val="C00000"/>
                          </a:solidFill>
                        </a:rPr>
                        <a:t>continuous</a:t>
                      </a:r>
                      <a:r>
                        <a:rPr lang="en-US" sz="1300" u="none" cap="none" strike="noStrike"/>
                        <a:t> values to represent the data.</a:t>
                      </a:r>
                      <a:endParaRPr/>
                    </a:p>
                  </a:txBody>
                  <a:tcPr marT="33425" marB="33425" marR="33425" marL="33425" anchor="ctr">
                    <a:lnL cap="flat" cmpd="sng" w="9525">
                      <a:solidFill>
                        <a:srgbClr val="708CD0"/>
                      </a:solidFill>
                      <a:prstDash val="solid"/>
                      <a:round/>
                      <a:headEnd len="sm" w="sm" type="none"/>
                      <a:tailEnd len="sm" w="sm" type="none"/>
                    </a:lnL>
                    <a:lnR cap="flat" cmpd="sng" w="9525">
                      <a:solidFill>
                        <a:srgbClr val="D093D0"/>
                      </a:solidFill>
                      <a:prstDash val="solid"/>
                      <a:round/>
                      <a:headEnd len="sm" w="sm" type="none"/>
                      <a:tailEnd len="sm" w="sm" type="none"/>
                    </a:lnR>
                    <a:lnT cap="flat" cmpd="sng" w="9525">
                      <a:solidFill>
                        <a:srgbClr val="708CD0"/>
                      </a:solidFill>
                      <a:prstDash val="solid"/>
                      <a:round/>
                      <a:headEnd len="sm" w="sm" type="none"/>
                      <a:tailEnd len="sm" w="sm" type="none"/>
                    </a:lnT>
                    <a:lnB cap="flat" cmpd="sng" w="9525">
                      <a:solidFill>
                        <a:srgbClr val="3095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300" u="none" cap="none" strike="noStrike"/>
                        <a:t>Digital signals use </a:t>
                      </a:r>
                      <a:r>
                        <a:rPr b="1" lang="en-US" sz="1300" u="none" cap="none" strike="noStrike">
                          <a:solidFill>
                            <a:srgbClr val="C00000"/>
                          </a:solidFill>
                        </a:rPr>
                        <a:t>discrete</a:t>
                      </a:r>
                      <a:r>
                        <a:rPr lang="en-US" sz="1300" u="none" cap="none" strike="noStrike"/>
                        <a:t> values to represent the data.</a:t>
                      </a:r>
                      <a:endParaRPr/>
                    </a:p>
                  </a:txBody>
                  <a:tcPr marT="33425" marB="33425" marR="33425" marL="33425" anchor="ctr">
                    <a:lnL cap="flat" cmpd="sng" w="9525">
                      <a:solidFill>
                        <a:srgbClr val="D093D0"/>
                      </a:solidFill>
                      <a:prstDash val="solid"/>
                      <a:round/>
                      <a:headEnd len="sm" w="sm" type="none"/>
                      <a:tailEnd len="sm" w="sm" type="none"/>
                    </a:lnL>
                    <a:lnR cap="flat" cmpd="sng" w="9525">
                      <a:solidFill>
                        <a:srgbClr val="D093D0"/>
                      </a:solidFill>
                      <a:prstDash val="solid"/>
                      <a:round/>
                      <a:headEnd len="sm" w="sm" type="none"/>
                      <a:tailEnd len="sm" w="sm" type="none"/>
                    </a:lnR>
                    <a:lnT cap="flat" cmpd="sng" w="9525">
                      <a:solidFill>
                        <a:srgbClr val="D093D0"/>
                      </a:solidFill>
                      <a:prstDash val="solid"/>
                      <a:round/>
                      <a:headEnd len="sm" w="sm" type="none"/>
                      <a:tailEnd len="sm" w="sm" type="none"/>
                    </a:lnT>
                    <a:lnB cap="flat" cmpd="sng" w="9525">
                      <a:solidFill>
                        <a:srgbClr val="3094D0"/>
                      </a:solidFill>
                      <a:prstDash val="solid"/>
                      <a:round/>
                      <a:headEnd len="sm" w="sm" type="none"/>
                      <a:tailEnd len="sm" w="sm" type="none"/>
                    </a:lnB>
                    <a:solidFill>
                      <a:srgbClr val="FFFFFF"/>
                    </a:solidFill>
                  </a:tcPr>
                </a:tc>
              </a:tr>
              <a:tr h="443175">
                <a:tc>
                  <a:txBody>
                    <a:bodyPr/>
                    <a:lstStyle/>
                    <a:p>
                      <a:pPr indent="0" lvl="0" marL="0" marR="0" rtl="0" algn="l">
                        <a:lnSpc>
                          <a:spcPct val="100000"/>
                        </a:lnSpc>
                        <a:spcBef>
                          <a:spcPts val="0"/>
                        </a:spcBef>
                        <a:spcAft>
                          <a:spcPts val="0"/>
                        </a:spcAft>
                        <a:buNone/>
                      </a:pPr>
                      <a:r>
                        <a:rPr b="1" lang="en-US" sz="1300" u="none" cap="none" strike="noStrike">
                          <a:solidFill>
                            <a:srgbClr val="C00000"/>
                          </a:solidFill>
                        </a:rPr>
                        <a:t>Accuracy</a:t>
                      </a:r>
                      <a:r>
                        <a:rPr lang="en-US" sz="1300" u="none" cap="none" strike="noStrike"/>
                        <a:t> of the analog signals may be affected by noise.</a:t>
                      </a:r>
                      <a:endParaRPr/>
                    </a:p>
                  </a:txBody>
                  <a:tcPr marT="33425" marB="33425" marR="33425" marL="33425" anchor="ctr">
                    <a:lnL cap="flat" cmpd="sng" w="9525">
                      <a:solidFill>
                        <a:srgbClr val="3095D0"/>
                      </a:solidFill>
                      <a:prstDash val="solid"/>
                      <a:round/>
                      <a:headEnd len="sm" w="sm" type="none"/>
                      <a:tailEnd len="sm" w="sm" type="none"/>
                    </a:lnL>
                    <a:lnR cap="flat" cmpd="sng" w="9525">
                      <a:solidFill>
                        <a:srgbClr val="3094D0"/>
                      </a:solidFill>
                      <a:prstDash val="solid"/>
                      <a:round/>
                      <a:headEnd len="sm" w="sm" type="none"/>
                      <a:tailEnd len="sm" w="sm" type="none"/>
                    </a:lnR>
                    <a:lnT cap="flat" cmpd="sng" w="9525">
                      <a:solidFill>
                        <a:srgbClr val="3095D0"/>
                      </a:solidFill>
                      <a:prstDash val="solid"/>
                      <a:round/>
                      <a:headEnd len="sm" w="sm" type="none"/>
                      <a:tailEnd len="sm" w="sm" type="none"/>
                    </a:lnT>
                    <a:lnB cap="flat" cmpd="sng" w="9525">
                      <a:solidFill>
                        <a:srgbClr val="9092D0"/>
                      </a:solidFill>
                      <a:prstDash val="solid"/>
                      <a:round/>
                      <a:headEnd len="sm" w="sm" type="none"/>
                      <a:tailEnd len="sm" w="sm" type="none"/>
                    </a:lnB>
                    <a:solidFill>
                      <a:srgbClr val="F0F0F0"/>
                    </a:solidFill>
                  </a:tcPr>
                </a:tc>
                <a:tc>
                  <a:txBody>
                    <a:bodyPr/>
                    <a:lstStyle/>
                    <a:p>
                      <a:pPr indent="0" lvl="0" marL="0" marR="0" rtl="0" algn="l">
                        <a:lnSpc>
                          <a:spcPct val="100000"/>
                        </a:lnSpc>
                        <a:spcBef>
                          <a:spcPts val="0"/>
                        </a:spcBef>
                        <a:spcAft>
                          <a:spcPts val="0"/>
                        </a:spcAft>
                        <a:buNone/>
                      </a:pPr>
                      <a:r>
                        <a:rPr lang="en-US" sz="1300" u="none" cap="none" strike="noStrike"/>
                        <a:t>Accuracy of the digital signals are immune from the noise.</a:t>
                      </a:r>
                      <a:endParaRPr/>
                    </a:p>
                  </a:txBody>
                  <a:tcPr marT="33425" marB="33425" marR="33425" marL="33425" anchor="ctr">
                    <a:lnL cap="flat" cmpd="sng" w="9525">
                      <a:solidFill>
                        <a:srgbClr val="3094D0"/>
                      </a:solidFill>
                      <a:prstDash val="solid"/>
                      <a:round/>
                      <a:headEnd len="sm" w="sm" type="none"/>
                      <a:tailEnd len="sm" w="sm" type="none"/>
                    </a:lnL>
                    <a:lnR cap="flat" cmpd="sng" w="9525">
                      <a:solidFill>
                        <a:srgbClr val="3094D0"/>
                      </a:solidFill>
                      <a:prstDash val="solid"/>
                      <a:round/>
                      <a:headEnd len="sm" w="sm" type="none"/>
                      <a:tailEnd len="sm" w="sm" type="none"/>
                    </a:lnR>
                    <a:lnT cap="flat" cmpd="sng" w="9525">
                      <a:solidFill>
                        <a:srgbClr val="3094D0"/>
                      </a:solidFill>
                      <a:prstDash val="solid"/>
                      <a:round/>
                      <a:headEnd len="sm" w="sm" type="none"/>
                      <a:tailEnd len="sm" w="sm" type="none"/>
                    </a:lnT>
                    <a:lnB cap="flat" cmpd="sng" w="9525">
                      <a:solidFill>
                        <a:srgbClr val="3095D0"/>
                      </a:solidFill>
                      <a:prstDash val="solid"/>
                      <a:round/>
                      <a:headEnd len="sm" w="sm" type="none"/>
                      <a:tailEnd len="sm" w="sm" type="none"/>
                    </a:lnB>
                    <a:solidFill>
                      <a:srgbClr val="F0F0F0"/>
                    </a:solidFill>
                  </a:tcPr>
                </a:tc>
              </a:tr>
              <a:tr h="443175">
                <a:tc>
                  <a:txBody>
                    <a:bodyPr/>
                    <a:lstStyle/>
                    <a:p>
                      <a:pPr indent="0" lvl="0" marL="0" marR="0" rtl="0" algn="l">
                        <a:lnSpc>
                          <a:spcPct val="100000"/>
                        </a:lnSpc>
                        <a:spcBef>
                          <a:spcPts val="0"/>
                        </a:spcBef>
                        <a:spcAft>
                          <a:spcPts val="0"/>
                        </a:spcAft>
                        <a:buNone/>
                      </a:pPr>
                      <a:r>
                        <a:rPr lang="en-US" sz="1300" u="none" cap="none" strike="noStrike"/>
                        <a:t>Analog signals may be </a:t>
                      </a:r>
                      <a:r>
                        <a:rPr b="1" lang="en-US" sz="1300" u="none" cap="none" strike="noStrike"/>
                        <a:t>affected during data transmission.</a:t>
                      </a:r>
                      <a:endParaRPr/>
                    </a:p>
                  </a:txBody>
                  <a:tcPr marT="33425" marB="33425" marR="33425" marL="33425" anchor="ctr">
                    <a:lnL cap="flat" cmpd="sng" w="9525">
                      <a:solidFill>
                        <a:srgbClr val="9092D0"/>
                      </a:solidFill>
                      <a:prstDash val="solid"/>
                      <a:round/>
                      <a:headEnd len="sm" w="sm" type="none"/>
                      <a:tailEnd len="sm" w="sm" type="none"/>
                    </a:lnL>
                    <a:lnR cap="flat" cmpd="sng" w="9525">
                      <a:solidFill>
                        <a:srgbClr val="3095D0"/>
                      </a:solidFill>
                      <a:prstDash val="solid"/>
                      <a:round/>
                      <a:headEnd len="sm" w="sm" type="none"/>
                      <a:tailEnd len="sm" w="sm" type="none"/>
                    </a:lnR>
                    <a:lnT cap="flat" cmpd="sng" w="9525">
                      <a:solidFill>
                        <a:srgbClr val="9092D0"/>
                      </a:solidFill>
                      <a:prstDash val="solid"/>
                      <a:round/>
                      <a:headEnd len="sm" w="sm" type="none"/>
                      <a:tailEnd len="sm" w="sm" type="none"/>
                    </a:lnT>
                    <a:lnB cap="flat" cmpd="sng" w="9525">
                      <a:solidFill>
                        <a:srgbClr val="3099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300" u="none" cap="none" strike="noStrike"/>
                        <a:t>Digital signals are not affacted during data transmission.</a:t>
                      </a:r>
                      <a:endParaRPr/>
                    </a:p>
                  </a:txBody>
                  <a:tcPr marT="33425" marB="33425" marR="33425" marL="33425" anchor="ctr">
                    <a:lnL cap="flat" cmpd="sng" w="9525">
                      <a:solidFill>
                        <a:srgbClr val="3095D0"/>
                      </a:solidFill>
                      <a:prstDash val="solid"/>
                      <a:round/>
                      <a:headEnd len="sm" w="sm" type="none"/>
                      <a:tailEnd len="sm" w="sm" type="none"/>
                    </a:lnL>
                    <a:lnR cap="flat" cmpd="sng" w="9525">
                      <a:solidFill>
                        <a:srgbClr val="3095D0"/>
                      </a:solidFill>
                      <a:prstDash val="solid"/>
                      <a:round/>
                      <a:headEnd len="sm" w="sm" type="none"/>
                      <a:tailEnd len="sm" w="sm" type="none"/>
                    </a:lnR>
                    <a:lnT cap="flat" cmpd="sng" w="9525">
                      <a:solidFill>
                        <a:srgbClr val="3095D0"/>
                      </a:solidFill>
                      <a:prstDash val="solid"/>
                      <a:round/>
                      <a:headEnd len="sm" w="sm" type="none"/>
                      <a:tailEnd len="sm" w="sm" type="none"/>
                    </a:lnT>
                    <a:lnB cap="flat" cmpd="sng" w="9525">
                      <a:solidFill>
                        <a:srgbClr val="7095D0"/>
                      </a:solidFill>
                      <a:prstDash val="solid"/>
                      <a:round/>
                      <a:headEnd len="sm" w="sm" type="none"/>
                      <a:tailEnd len="sm" w="sm" type="none"/>
                    </a:lnB>
                    <a:solidFill>
                      <a:srgbClr val="FFFFFF"/>
                    </a:solidFill>
                  </a:tcPr>
                </a:tc>
              </a:tr>
              <a:tr h="251600">
                <a:tc>
                  <a:txBody>
                    <a:bodyPr/>
                    <a:lstStyle/>
                    <a:p>
                      <a:pPr indent="0" lvl="0" marL="0" marR="0" rtl="0" algn="l">
                        <a:lnSpc>
                          <a:spcPct val="100000"/>
                        </a:lnSpc>
                        <a:spcBef>
                          <a:spcPts val="0"/>
                        </a:spcBef>
                        <a:spcAft>
                          <a:spcPts val="0"/>
                        </a:spcAft>
                        <a:buNone/>
                      </a:pPr>
                      <a:r>
                        <a:rPr lang="en-US" sz="1300" u="none" cap="none" strike="noStrike"/>
                        <a:t>Analog signals </a:t>
                      </a:r>
                      <a:r>
                        <a:rPr b="1" lang="en-US" sz="1300" u="none" cap="none" strike="noStrike">
                          <a:solidFill>
                            <a:srgbClr val="C00000"/>
                          </a:solidFill>
                        </a:rPr>
                        <a:t>use more power.</a:t>
                      </a:r>
                      <a:endParaRPr/>
                    </a:p>
                  </a:txBody>
                  <a:tcPr marT="33425" marB="33425" marR="33425" marL="33425" anchor="ctr">
                    <a:lnL cap="flat" cmpd="sng" w="9525">
                      <a:solidFill>
                        <a:srgbClr val="3099D0"/>
                      </a:solidFill>
                      <a:prstDash val="solid"/>
                      <a:round/>
                      <a:headEnd len="sm" w="sm" type="none"/>
                      <a:tailEnd len="sm" w="sm" type="none"/>
                    </a:lnL>
                    <a:lnR cap="flat" cmpd="sng" w="9525">
                      <a:solidFill>
                        <a:srgbClr val="7095D0"/>
                      </a:solidFill>
                      <a:prstDash val="solid"/>
                      <a:round/>
                      <a:headEnd len="sm" w="sm" type="none"/>
                      <a:tailEnd len="sm" w="sm" type="none"/>
                    </a:lnR>
                    <a:lnT cap="flat" cmpd="sng" w="9525">
                      <a:solidFill>
                        <a:srgbClr val="3099D0"/>
                      </a:solidFill>
                      <a:prstDash val="solid"/>
                      <a:round/>
                      <a:headEnd len="sm" w="sm" type="none"/>
                      <a:tailEnd len="sm" w="sm" type="none"/>
                    </a:lnT>
                    <a:lnB cap="flat" cmpd="sng" w="9525">
                      <a:solidFill>
                        <a:srgbClr val="B095D0"/>
                      </a:solidFill>
                      <a:prstDash val="solid"/>
                      <a:round/>
                      <a:headEnd len="sm" w="sm" type="none"/>
                      <a:tailEnd len="sm" w="sm" type="none"/>
                    </a:lnB>
                    <a:solidFill>
                      <a:srgbClr val="F0F0F0"/>
                    </a:solidFill>
                  </a:tcPr>
                </a:tc>
                <a:tc>
                  <a:txBody>
                    <a:bodyPr/>
                    <a:lstStyle/>
                    <a:p>
                      <a:pPr indent="0" lvl="0" marL="0" marR="0" rtl="0" algn="l">
                        <a:lnSpc>
                          <a:spcPct val="100000"/>
                        </a:lnSpc>
                        <a:spcBef>
                          <a:spcPts val="0"/>
                        </a:spcBef>
                        <a:spcAft>
                          <a:spcPts val="0"/>
                        </a:spcAft>
                        <a:buNone/>
                      </a:pPr>
                      <a:r>
                        <a:rPr lang="en-US" sz="1300" u="none" cap="none" strike="noStrike"/>
                        <a:t>Digital signals use less power.</a:t>
                      </a:r>
                      <a:endParaRPr/>
                    </a:p>
                  </a:txBody>
                  <a:tcPr marT="33425" marB="33425" marR="33425" marL="33425" anchor="ctr">
                    <a:lnL cap="flat" cmpd="sng" w="9525">
                      <a:solidFill>
                        <a:srgbClr val="7095D0"/>
                      </a:solidFill>
                      <a:prstDash val="solid"/>
                      <a:round/>
                      <a:headEnd len="sm" w="sm" type="none"/>
                      <a:tailEnd len="sm" w="sm" type="none"/>
                    </a:lnL>
                    <a:lnR cap="flat" cmpd="sng" w="9525">
                      <a:solidFill>
                        <a:srgbClr val="7095D0"/>
                      </a:solidFill>
                      <a:prstDash val="solid"/>
                      <a:round/>
                      <a:headEnd len="sm" w="sm" type="none"/>
                      <a:tailEnd len="sm" w="sm" type="none"/>
                    </a:lnR>
                    <a:lnT cap="flat" cmpd="sng" w="9525">
                      <a:solidFill>
                        <a:srgbClr val="7095D0"/>
                      </a:solidFill>
                      <a:prstDash val="solid"/>
                      <a:round/>
                      <a:headEnd len="sm" w="sm" type="none"/>
                      <a:tailEnd len="sm" w="sm" type="none"/>
                    </a:lnT>
                    <a:lnB cap="flat" cmpd="sng" w="9525">
                      <a:solidFill>
                        <a:srgbClr val="B095D0"/>
                      </a:solidFill>
                      <a:prstDash val="solid"/>
                      <a:round/>
                      <a:headEnd len="sm" w="sm" type="none"/>
                      <a:tailEnd len="sm" w="sm" type="none"/>
                    </a:lnB>
                    <a:solidFill>
                      <a:srgbClr val="F0F0F0"/>
                    </a:solidFill>
                  </a:tcPr>
                </a:tc>
              </a:tr>
              <a:tr h="443175">
                <a:tc>
                  <a:txBody>
                    <a:bodyPr/>
                    <a:lstStyle/>
                    <a:p>
                      <a:pPr indent="0" lvl="0" marL="0" marR="0" rtl="0" algn="l">
                        <a:lnSpc>
                          <a:spcPct val="100000"/>
                        </a:lnSpc>
                        <a:spcBef>
                          <a:spcPts val="0"/>
                        </a:spcBef>
                        <a:spcAft>
                          <a:spcPts val="0"/>
                        </a:spcAft>
                        <a:buNone/>
                      </a:pPr>
                      <a:r>
                        <a:rPr lang="en-US" sz="1300" u="none" cap="none" strike="noStrike"/>
                        <a:t>Examples: </a:t>
                      </a:r>
                      <a:r>
                        <a:rPr b="1" lang="en-US" sz="1300" u="none" cap="none" strike="noStrike">
                          <a:solidFill>
                            <a:srgbClr val="C00000"/>
                          </a:solidFill>
                        </a:rPr>
                        <a:t>Human voice, natural sound</a:t>
                      </a:r>
                      <a:r>
                        <a:rPr lang="en-US" sz="1300" u="none" cap="none" strike="noStrike"/>
                        <a:t>, Audio signal, Radio signal etc.</a:t>
                      </a:r>
                      <a:endParaRPr/>
                    </a:p>
                  </a:txBody>
                  <a:tcPr marT="33425" marB="33425" marR="33425" marL="33425" anchor="ctr">
                    <a:lnL cap="flat" cmpd="sng" w="9525">
                      <a:solidFill>
                        <a:srgbClr val="B095D0"/>
                      </a:solidFill>
                      <a:prstDash val="solid"/>
                      <a:round/>
                      <a:headEnd len="sm" w="sm" type="none"/>
                      <a:tailEnd len="sm" w="sm" type="none"/>
                    </a:lnL>
                    <a:lnR cap="flat" cmpd="sng" w="9525">
                      <a:solidFill>
                        <a:srgbClr val="B095D0"/>
                      </a:solidFill>
                      <a:prstDash val="solid"/>
                      <a:round/>
                      <a:headEnd len="sm" w="sm" type="none"/>
                      <a:tailEnd len="sm" w="sm" type="none"/>
                    </a:lnR>
                    <a:lnT cap="flat" cmpd="sng" w="9525">
                      <a:solidFill>
                        <a:srgbClr val="B095D0"/>
                      </a:solidFill>
                      <a:prstDash val="solid"/>
                      <a:round/>
                      <a:headEnd len="sm" w="sm" type="none"/>
                      <a:tailEnd len="sm" w="sm" type="none"/>
                    </a:lnT>
                    <a:lnB cap="flat" cmpd="sng" w="9525">
                      <a:solidFill>
                        <a:srgbClr val="B093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300" u="none" cap="none" strike="noStrike"/>
                        <a:t>Examples: </a:t>
                      </a:r>
                      <a:r>
                        <a:rPr b="1" lang="en-US" sz="1300" u="none" cap="none" strike="noStrike"/>
                        <a:t>Computers, optical drives, etc.</a:t>
                      </a:r>
                      <a:endParaRPr/>
                    </a:p>
                  </a:txBody>
                  <a:tcPr marT="33425" marB="33425" marR="33425" marL="33425" anchor="ctr">
                    <a:lnL cap="flat" cmpd="sng" w="9525">
                      <a:solidFill>
                        <a:srgbClr val="B095D0"/>
                      </a:solidFill>
                      <a:prstDash val="solid"/>
                      <a:round/>
                      <a:headEnd len="sm" w="sm" type="none"/>
                      <a:tailEnd len="sm" w="sm" type="none"/>
                    </a:lnL>
                    <a:lnR cap="flat" cmpd="sng" w="9525">
                      <a:solidFill>
                        <a:srgbClr val="B095D0"/>
                      </a:solidFill>
                      <a:prstDash val="solid"/>
                      <a:round/>
                      <a:headEnd len="sm" w="sm" type="none"/>
                      <a:tailEnd len="sm" w="sm" type="none"/>
                    </a:lnR>
                    <a:lnT cap="flat" cmpd="sng" w="9525">
                      <a:solidFill>
                        <a:srgbClr val="B095D0"/>
                      </a:solidFill>
                      <a:prstDash val="solid"/>
                      <a:round/>
                      <a:headEnd len="sm" w="sm" type="none"/>
                      <a:tailEnd len="sm" w="sm" type="none"/>
                    </a:lnT>
                    <a:lnB cap="flat" cmpd="sng" w="9525">
                      <a:solidFill>
                        <a:srgbClr val="B098D0"/>
                      </a:solidFill>
                      <a:prstDash val="solid"/>
                      <a:round/>
                      <a:headEnd len="sm" w="sm" type="none"/>
                      <a:tailEnd len="sm" w="sm" type="none"/>
                    </a:lnB>
                    <a:solidFill>
                      <a:srgbClr val="FFFFFF"/>
                    </a:solidFill>
                  </a:tcPr>
                </a:tc>
              </a:tr>
              <a:tr h="443175">
                <a:tc>
                  <a:txBody>
                    <a:bodyPr/>
                    <a:lstStyle/>
                    <a:p>
                      <a:pPr indent="0" lvl="0" marL="0" marR="0" rtl="0" algn="l">
                        <a:lnSpc>
                          <a:spcPct val="100000"/>
                        </a:lnSpc>
                        <a:spcBef>
                          <a:spcPts val="0"/>
                        </a:spcBef>
                        <a:spcAft>
                          <a:spcPts val="0"/>
                        </a:spcAft>
                        <a:buNone/>
                      </a:pPr>
                      <a:r>
                        <a:rPr lang="en-US" sz="1300" u="none" cap="none" strike="noStrike"/>
                        <a:t>Components like </a:t>
                      </a:r>
                      <a:r>
                        <a:rPr b="1" lang="en-US" sz="1300" u="none" cap="none" strike="noStrike">
                          <a:solidFill>
                            <a:srgbClr val="C00000"/>
                          </a:solidFill>
                        </a:rPr>
                        <a:t>resistors, Capacitors, Inductors, Diodes</a:t>
                      </a:r>
                      <a:r>
                        <a:rPr lang="en-US" sz="1300" u="none" cap="none" strike="noStrike"/>
                        <a:t> are used in analog circuits.</a:t>
                      </a:r>
                      <a:endParaRPr/>
                    </a:p>
                  </a:txBody>
                  <a:tcPr marT="33425" marB="33425" marR="33425" marL="33425" anchor="ctr">
                    <a:lnL cap="flat" cmpd="sng" w="9525">
                      <a:solidFill>
                        <a:srgbClr val="B093D0"/>
                      </a:solidFill>
                      <a:prstDash val="solid"/>
                      <a:round/>
                      <a:headEnd len="sm" w="sm" type="none"/>
                      <a:tailEnd len="sm" w="sm" type="none"/>
                    </a:lnL>
                    <a:lnR cap="flat" cmpd="sng" w="9525">
                      <a:solidFill>
                        <a:srgbClr val="B098D0"/>
                      </a:solidFill>
                      <a:prstDash val="solid"/>
                      <a:round/>
                      <a:headEnd len="sm" w="sm" type="none"/>
                      <a:tailEnd len="sm" w="sm" type="none"/>
                    </a:lnR>
                    <a:lnT cap="flat" cmpd="sng" w="9525">
                      <a:solidFill>
                        <a:srgbClr val="B093D0"/>
                      </a:solidFill>
                      <a:prstDash val="solid"/>
                      <a:round/>
                      <a:headEnd len="sm" w="sm" type="none"/>
                      <a:tailEnd len="sm" w="sm" type="none"/>
                    </a:lnT>
                    <a:lnB cap="flat" cmpd="sng" w="9525">
                      <a:solidFill>
                        <a:srgbClr val="B093D0"/>
                      </a:solidFill>
                      <a:prstDash val="solid"/>
                      <a:round/>
                      <a:headEnd len="sm" w="sm" type="none"/>
                      <a:tailEnd len="sm" w="sm" type="none"/>
                    </a:lnB>
                    <a:solidFill>
                      <a:srgbClr val="F0F0F0"/>
                    </a:solidFill>
                  </a:tcPr>
                </a:tc>
                <a:tc>
                  <a:txBody>
                    <a:bodyPr/>
                    <a:lstStyle/>
                    <a:p>
                      <a:pPr indent="0" lvl="0" marL="0" marR="0" rtl="0" algn="l">
                        <a:lnSpc>
                          <a:spcPct val="100000"/>
                        </a:lnSpc>
                        <a:spcBef>
                          <a:spcPts val="0"/>
                        </a:spcBef>
                        <a:spcAft>
                          <a:spcPts val="0"/>
                        </a:spcAft>
                        <a:buNone/>
                      </a:pPr>
                      <a:r>
                        <a:rPr lang="en-US" sz="1300" u="none" cap="none" strike="noStrike"/>
                        <a:t>Components like </a:t>
                      </a:r>
                      <a:r>
                        <a:rPr b="1" lang="en-US" sz="1300" u="none" cap="none" strike="noStrike">
                          <a:solidFill>
                            <a:srgbClr val="C00000"/>
                          </a:solidFill>
                        </a:rPr>
                        <a:t>transistors, logic gates, and micro-controllers </a:t>
                      </a:r>
                      <a:r>
                        <a:rPr lang="en-US" sz="1300" u="none" cap="none" strike="noStrike"/>
                        <a:t>are used in Digital circuits.</a:t>
                      </a:r>
                      <a:endParaRPr/>
                    </a:p>
                  </a:txBody>
                  <a:tcPr marT="33425" marB="33425" marR="33425" marL="33425" anchor="ctr">
                    <a:lnL cap="flat" cmpd="sng" w="9525">
                      <a:solidFill>
                        <a:srgbClr val="B098D0"/>
                      </a:solidFill>
                      <a:prstDash val="solid"/>
                      <a:round/>
                      <a:headEnd len="sm" w="sm" type="none"/>
                      <a:tailEnd len="sm" w="sm" type="none"/>
                    </a:lnL>
                    <a:lnR cap="flat" cmpd="sng" w="9525">
                      <a:solidFill>
                        <a:srgbClr val="B098D0"/>
                      </a:solidFill>
                      <a:prstDash val="solid"/>
                      <a:round/>
                      <a:headEnd len="sm" w="sm" type="none"/>
                      <a:tailEnd len="sm" w="sm" type="none"/>
                    </a:lnR>
                    <a:lnT cap="flat" cmpd="sng" w="9525">
                      <a:solidFill>
                        <a:srgbClr val="B098D0"/>
                      </a:solidFill>
                      <a:prstDash val="solid"/>
                      <a:round/>
                      <a:headEnd len="sm" w="sm" type="none"/>
                      <a:tailEnd len="sm" w="sm" type="none"/>
                    </a:lnT>
                    <a:lnB cap="flat" cmpd="sng" w="9525">
                      <a:solidFill>
                        <a:srgbClr val="B098D0"/>
                      </a:solidFill>
                      <a:prstDash val="solid"/>
                      <a:round/>
                      <a:headEnd len="sm" w="sm" type="none"/>
                      <a:tailEnd len="sm" w="sm" type="none"/>
                    </a:lnB>
                    <a:solidFill>
                      <a:srgbClr val="F0F0F0"/>
                    </a:solidFill>
                  </a:tcPr>
                </a:tc>
              </a:tr>
            </a:tbl>
          </a:graphicData>
        </a:graphic>
      </p:graphicFrame>
      <p:pic>
        <p:nvPicPr>
          <p:cNvPr id="380" name="Google Shape;380;p12"/>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766" name="Google Shape;1766;p1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767" name="Google Shape;1767;p1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768" name="Google Shape;1768;p120"/>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769" name="Google Shape;1769;p120"/>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Categories of unshielded twisted-pair cables</a:t>
            </a:r>
            <a:endParaRPr/>
          </a:p>
        </p:txBody>
      </p:sp>
      <p:pic>
        <p:nvPicPr>
          <p:cNvPr id="1770" name="Google Shape;1770;p120"/>
          <p:cNvPicPr preferRelativeResize="0"/>
          <p:nvPr/>
        </p:nvPicPr>
        <p:blipFill rotWithShape="1">
          <a:blip r:embed="rId4">
            <a:alphaModFix/>
          </a:blip>
          <a:srcRect b="0" l="0" r="0" t="0"/>
          <a:stretch/>
        </p:blipFill>
        <p:spPr>
          <a:xfrm>
            <a:off x="1236260" y="641813"/>
            <a:ext cx="7004492" cy="406921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12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776" name="Google Shape;1776;p12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777" name="Google Shape;1777;p1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778" name="Google Shape;1778;p121"/>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779" name="Google Shape;1779;p121"/>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Coaxial Cable</a:t>
            </a:r>
            <a:endParaRPr/>
          </a:p>
        </p:txBody>
      </p:sp>
      <p:pic>
        <p:nvPicPr>
          <p:cNvPr id="1780" name="Google Shape;1780;p121"/>
          <p:cNvPicPr preferRelativeResize="0"/>
          <p:nvPr/>
        </p:nvPicPr>
        <p:blipFill rotWithShape="1">
          <a:blip r:embed="rId4">
            <a:alphaModFix/>
          </a:blip>
          <a:srcRect b="0" l="0" r="0" t="0"/>
          <a:stretch/>
        </p:blipFill>
        <p:spPr>
          <a:xfrm>
            <a:off x="625580" y="660908"/>
            <a:ext cx="3724157" cy="2397593"/>
          </a:xfrm>
          <a:prstGeom prst="rect">
            <a:avLst/>
          </a:prstGeom>
          <a:noFill/>
          <a:ln>
            <a:noFill/>
          </a:ln>
        </p:spPr>
      </p:pic>
      <p:sp>
        <p:nvSpPr>
          <p:cNvPr id="1781" name="Google Shape;1781;p121"/>
          <p:cNvSpPr/>
          <p:nvPr/>
        </p:nvSpPr>
        <p:spPr>
          <a:xfrm>
            <a:off x="4499216" y="167776"/>
            <a:ext cx="4409680" cy="216982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Coaxial cable (Coax) is very commonly used for example, TV wire is usually a coaxial cable.</a:t>
            </a:r>
            <a:endParaRPr/>
          </a:p>
          <a:p>
            <a:pPr indent="-285750" lvl="0" marL="285750" marR="0" rtl="0" algn="just">
              <a:lnSpc>
                <a:spcPct val="100000"/>
              </a:lnSpc>
              <a:spcBef>
                <a:spcPts val="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Coaxial - contains two conductors parallel to each other.</a:t>
            </a:r>
            <a:endParaRPr/>
          </a:p>
          <a:p>
            <a:pPr indent="-285750" lvl="0" marL="285750" marR="0" rtl="0" algn="just">
              <a:lnSpc>
                <a:spcPct val="100000"/>
              </a:lnSpc>
              <a:spcBef>
                <a:spcPts val="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It has a higher frequency as compared to Twisted pair cable.</a:t>
            </a:r>
            <a:endParaRPr/>
          </a:p>
          <a:p>
            <a:pPr indent="-285750" lvl="0" marL="285750" marR="0" rtl="0" algn="just">
              <a:lnSpc>
                <a:spcPct val="100000"/>
              </a:lnSpc>
              <a:spcBef>
                <a:spcPts val="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The inner conductor of the coaxial cable is made up of copper, and the outer conductor is made up of copper mesh.</a:t>
            </a:r>
            <a:endParaRPr b="0" i="0" sz="1500" u="none" cap="none" strike="noStrike">
              <a:solidFill>
                <a:srgbClr val="000000"/>
              </a:solidFill>
              <a:latin typeface="Times New Roman"/>
              <a:ea typeface="Times New Roman"/>
              <a:cs typeface="Times New Roman"/>
              <a:sym typeface="Times New Roman"/>
            </a:endParaRPr>
          </a:p>
        </p:txBody>
      </p:sp>
      <p:sp>
        <p:nvSpPr>
          <p:cNvPr id="1782" name="Google Shape;1782;p121"/>
          <p:cNvSpPr/>
          <p:nvPr/>
        </p:nvSpPr>
        <p:spPr>
          <a:xfrm>
            <a:off x="4394341" y="2383286"/>
            <a:ext cx="4752442" cy="123110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500" u="none" cap="none" strike="noStrike">
                <a:solidFill>
                  <a:srgbClr val="FF0000"/>
                </a:solidFill>
                <a:latin typeface="Times New Roman"/>
                <a:ea typeface="Times New Roman"/>
                <a:cs typeface="Times New Roman"/>
                <a:sym typeface="Times New Roman"/>
              </a:rPr>
              <a:t>Advantages Of Coaxial cable:</a:t>
            </a:r>
            <a:endParaRPr/>
          </a:p>
          <a:p>
            <a:pPr indent="-285750" lvl="0" marL="285750" marR="0" rtl="0" algn="just">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The data can be transmitted at high speed.</a:t>
            </a:r>
            <a:endParaRPr/>
          </a:p>
          <a:p>
            <a:pPr indent="-285750" lvl="0" marL="285750" marR="0" rtl="0" algn="just">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It has better shielding as compared to twisted pair cable.</a:t>
            </a:r>
            <a:endParaRPr/>
          </a:p>
          <a:p>
            <a:pPr indent="-285750" lvl="0" marL="285750" marR="0" rtl="0" algn="just">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It provides higher bandwidth.</a:t>
            </a:r>
            <a:endParaRPr/>
          </a:p>
          <a:p>
            <a:pPr indent="0" lvl="0" marL="0" marR="0" rtl="0" algn="just">
              <a:lnSpc>
                <a:spcPct val="100000"/>
              </a:lnSpc>
              <a:spcBef>
                <a:spcPts val="0"/>
              </a:spcBef>
              <a:spcAft>
                <a:spcPts val="0"/>
              </a:spcAft>
              <a:buNone/>
            </a:pPr>
            <a:r>
              <a:t/>
            </a:r>
            <a:endParaRPr b="0" i="0" sz="1400" u="none" cap="none" strike="noStrike">
              <a:solidFill>
                <a:srgbClr val="FF0000"/>
              </a:solidFill>
              <a:latin typeface="Times New Roman"/>
              <a:ea typeface="Times New Roman"/>
              <a:cs typeface="Times New Roman"/>
              <a:sym typeface="Times New Roman"/>
            </a:endParaRPr>
          </a:p>
        </p:txBody>
      </p:sp>
      <p:sp>
        <p:nvSpPr>
          <p:cNvPr id="1783" name="Google Shape;1783;p121"/>
          <p:cNvSpPr/>
          <p:nvPr/>
        </p:nvSpPr>
        <p:spPr>
          <a:xfrm>
            <a:off x="4491778" y="3456087"/>
            <a:ext cx="4409680" cy="12464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500" u="none" cap="none" strike="noStrike">
                <a:solidFill>
                  <a:srgbClr val="FF0000"/>
                </a:solidFill>
                <a:latin typeface="Times New Roman"/>
                <a:ea typeface="Times New Roman"/>
                <a:cs typeface="Times New Roman"/>
                <a:sym typeface="Times New Roman"/>
              </a:rPr>
              <a:t>Disadvantages of Coaxial cable:</a:t>
            </a:r>
            <a:endParaRPr/>
          </a:p>
          <a:p>
            <a:pPr indent="-285750" lvl="0" marL="285750" marR="0" rtl="0" algn="just">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It is </a:t>
            </a:r>
            <a:r>
              <a:rPr b="0" i="0" lang="en-US" sz="1500" u="none" cap="none" strike="noStrike">
                <a:solidFill>
                  <a:srgbClr val="FF0000"/>
                </a:solidFill>
                <a:latin typeface="Times New Roman"/>
                <a:ea typeface="Times New Roman"/>
                <a:cs typeface="Times New Roman"/>
                <a:sym typeface="Times New Roman"/>
              </a:rPr>
              <a:t>more expensive</a:t>
            </a:r>
            <a:r>
              <a:rPr b="0" i="0" lang="en-US" sz="1500" u="none" cap="none" strike="noStrike">
                <a:solidFill>
                  <a:schemeClr val="dk1"/>
                </a:solidFill>
                <a:latin typeface="Times New Roman"/>
                <a:ea typeface="Times New Roman"/>
                <a:cs typeface="Times New Roman"/>
                <a:sym typeface="Times New Roman"/>
              </a:rPr>
              <a:t> as compared to twisted pair cable.</a:t>
            </a:r>
            <a:endParaRPr/>
          </a:p>
          <a:p>
            <a:pPr indent="-285750" lvl="0" marL="285750" marR="0" rtl="0" algn="just">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If any fault occurs in the cable causes the failure in the entire network.</a:t>
            </a:r>
            <a:endParaRPr b="0" i="0" sz="1500" u="none" cap="none" strike="noStrike">
              <a:solidFill>
                <a:schemeClr val="dk1"/>
              </a:solidFill>
              <a:latin typeface="Times New Roman"/>
              <a:ea typeface="Times New Roman"/>
              <a:cs typeface="Times New Roman"/>
              <a:sym typeface="Times New Roman"/>
            </a:endParaRPr>
          </a:p>
        </p:txBody>
      </p:sp>
      <p:sp>
        <p:nvSpPr>
          <p:cNvPr id="1784" name="Google Shape;1784;p121"/>
          <p:cNvSpPr/>
          <p:nvPr/>
        </p:nvSpPr>
        <p:spPr>
          <a:xfrm>
            <a:off x="159802" y="3328422"/>
            <a:ext cx="4189935" cy="12464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500" u="none" cap="none" strike="noStrike">
                <a:solidFill>
                  <a:srgbClr val="FF0000"/>
                </a:solidFill>
                <a:latin typeface="Times New Roman"/>
                <a:ea typeface="Times New Roman"/>
                <a:cs typeface="Times New Roman"/>
                <a:sym typeface="Times New Roman"/>
              </a:rPr>
              <a:t>Applications</a:t>
            </a:r>
            <a:endParaRPr/>
          </a:p>
          <a:p>
            <a:pPr indent="-342900" lvl="0" marL="342900" marR="0" rtl="0" algn="just">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was widely used in analog telephone networks</a:t>
            </a:r>
            <a:endParaRPr/>
          </a:p>
          <a:p>
            <a:pPr indent="-342900" lvl="0" marL="342900" marR="0" rtl="0" algn="just">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Cable TV networks</a:t>
            </a:r>
            <a:endParaRPr/>
          </a:p>
          <a:p>
            <a:pPr indent="-342900" lvl="0" marL="342900" marR="0" rtl="0" algn="just">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Can carry 10,000 voice signals.</a:t>
            </a:r>
            <a:endParaRPr/>
          </a:p>
          <a:p>
            <a:pPr indent="-342900" lvl="0" marL="342900" marR="0" rtl="0" algn="just">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Traditional Ethernet LANs</a:t>
            </a:r>
            <a:endParaRPr b="0" i="0" sz="1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790" name="Google Shape;1790;p1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791" name="Google Shape;1791;p1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792" name="Google Shape;1792;p122"/>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793" name="Google Shape;1793;p122"/>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Fiber-Optic Cable</a:t>
            </a:r>
            <a:endParaRPr/>
          </a:p>
        </p:txBody>
      </p:sp>
      <p:sp>
        <p:nvSpPr>
          <p:cNvPr id="1794" name="Google Shape;1794;p122"/>
          <p:cNvSpPr/>
          <p:nvPr/>
        </p:nvSpPr>
        <p:spPr>
          <a:xfrm>
            <a:off x="432390" y="1033275"/>
            <a:ext cx="8524480" cy="180049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Fibre optic cable is a cable that uses electrical signals for communication.</a:t>
            </a:r>
            <a:endParaRPr/>
          </a:p>
          <a:p>
            <a:pPr indent="-285750" lvl="0" marL="285750" marR="0" rtl="0" algn="just">
              <a:lnSpc>
                <a:spcPct val="100000"/>
              </a:lnSpc>
              <a:spcBef>
                <a:spcPts val="60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Fibre optic is a cable that holds the optical fibres coated in plastic that are used to send the data by pulses of light.</a:t>
            </a:r>
            <a:endParaRPr/>
          </a:p>
          <a:p>
            <a:pPr indent="-285750" lvl="0" marL="285750" marR="0" rtl="0" algn="just">
              <a:lnSpc>
                <a:spcPct val="100000"/>
              </a:lnSpc>
              <a:spcBef>
                <a:spcPts val="60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The plastic coating protects the optical fibres from heat, cold, electromagnetic interference from other types of wiring.</a:t>
            </a:r>
            <a:endParaRPr/>
          </a:p>
          <a:p>
            <a:pPr indent="-285750" lvl="0" marL="285750" marR="0" rtl="0" algn="just">
              <a:lnSpc>
                <a:spcPct val="100000"/>
              </a:lnSpc>
              <a:spcBef>
                <a:spcPts val="60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Fibre optics provide faster data transmission than copper wires.</a:t>
            </a:r>
            <a:endParaRPr b="0" i="0" sz="1600" u="none" cap="none" strike="noStrike">
              <a:solidFill>
                <a:srgbClr val="000000"/>
              </a:solidFill>
              <a:latin typeface="Times New Roman"/>
              <a:ea typeface="Times New Roman"/>
              <a:cs typeface="Times New Roman"/>
              <a:sym typeface="Times New Roman"/>
            </a:endParaRPr>
          </a:p>
        </p:txBody>
      </p:sp>
      <p:pic>
        <p:nvPicPr>
          <p:cNvPr id="1795" name="Google Shape;1795;p122"/>
          <p:cNvPicPr preferRelativeResize="0"/>
          <p:nvPr/>
        </p:nvPicPr>
        <p:blipFill rotWithShape="1">
          <a:blip r:embed="rId4">
            <a:alphaModFix/>
          </a:blip>
          <a:srcRect b="0" l="0" r="0" t="0"/>
          <a:stretch/>
        </p:blipFill>
        <p:spPr>
          <a:xfrm>
            <a:off x="1328751" y="3367297"/>
            <a:ext cx="5152700" cy="11688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801" name="Google Shape;1801;p1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802" name="Google Shape;1802;p1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03" name="Google Shape;1803;p123"/>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804" name="Google Shape;1804;p123"/>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Fiber-Optic Cable</a:t>
            </a:r>
            <a:endParaRPr/>
          </a:p>
        </p:txBody>
      </p:sp>
      <p:sp>
        <p:nvSpPr>
          <p:cNvPr id="1805" name="Google Shape;1805;p123"/>
          <p:cNvSpPr/>
          <p:nvPr/>
        </p:nvSpPr>
        <p:spPr>
          <a:xfrm>
            <a:off x="354333" y="687592"/>
            <a:ext cx="8524480" cy="40164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none" cap="none" strike="noStrike">
                <a:solidFill>
                  <a:srgbClr val="C00000"/>
                </a:solidFill>
                <a:latin typeface="Times New Roman"/>
                <a:ea typeface="Times New Roman"/>
                <a:cs typeface="Times New Roman"/>
                <a:sym typeface="Times New Roman"/>
              </a:rPr>
              <a:t>Advantages of Fiber-optic cable </a:t>
            </a:r>
            <a:endParaRPr b="1" i="0" sz="1300" u="none" cap="none" strike="noStrike">
              <a:solidFill>
                <a:srgbClr val="C00000"/>
              </a:solidFill>
              <a:latin typeface="Times New Roman"/>
              <a:ea typeface="Times New Roman"/>
              <a:cs typeface="Times New Roman"/>
              <a:sym typeface="Times New Roman"/>
            </a:endParaRPr>
          </a:p>
          <a:p>
            <a:pPr indent="-273050" lvl="0" marL="285750" marR="0" rtl="0" algn="just">
              <a:lnSpc>
                <a:spcPct val="100000"/>
              </a:lnSpc>
              <a:spcBef>
                <a:spcPts val="0"/>
              </a:spcBef>
              <a:spcAft>
                <a:spcPts val="0"/>
              </a:spcAft>
              <a:buClr>
                <a:srgbClr val="FF0000"/>
              </a:buClr>
              <a:buSzPts val="2050"/>
              <a:buFont typeface="Arial"/>
              <a:buChar char="•"/>
            </a:pPr>
            <a:r>
              <a:rPr b="1" i="0" lang="en-US" sz="1300" u="none" cap="none" strike="noStrike">
                <a:solidFill>
                  <a:srgbClr val="000000"/>
                </a:solidFill>
                <a:latin typeface="Times New Roman"/>
                <a:ea typeface="Times New Roman"/>
                <a:cs typeface="Times New Roman"/>
                <a:sym typeface="Times New Roman"/>
              </a:rPr>
              <a:t>Higher bandwidth:</a:t>
            </a:r>
            <a:r>
              <a:rPr b="0" i="0" lang="en-US" sz="1300" u="none" cap="none" strike="noStrike">
                <a:solidFill>
                  <a:srgbClr val="000000"/>
                </a:solidFill>
                <a:latin typeface="Times New Roman"/>
                <a:ea typeface="Times New Roman"/>
                <a:cs typeface="Times New Roman"/>
                <a:sym typeface="Times New Roman"/>
              </a:rPr>
              <a:t> The fiber optic cable provides more bandwidth as compared copper.</a:t>
            </a:r>
            <a:endParaRPr sz="1200"/>
          </a:p>
          <a:p>
            <a:pPr indent="-273050" lvl="0" marL="285750" marR="0" rtl="0" algn="just">
              <a:lnSpc>
                <a:spcPct val="100000"/>
              </a:lnSpc>
              <a:spcBef>
                <a:spcPts val="0"/>
              </a:spcBef>
              <a:spcAft>
                <a:spcPts val="0"/>
              </a:spcAft>
              <a:buClr>
                <a:srgbClr val="FF0000"/>
              </a:buClr>
              <a:buSzPts val="2050"/>
              <a:buFont typeface="Arial"/>
              <a:buChar char="•"/>
            </a:pPr>
            <a:r>
              <a:rPr b="0" i="0" lang="en-US" sz="1300" u="none" cap="none" strike="noStrike">
                <a:solidFill>
                  <a:srgbClr val="000000"/>
                </a:solidFill>
                <a:latin typeface="Times New Roman"/>
                <a:ea typeface="Times New Roman"/>
                <a:cs typeface="Times New Roman"/>
                <a:sym typeface="Times New Roman"/>
              </a:rPr>
              <a:t>Fiber optic cable carries the data in the form of light. This allows </a:t>
            </a:r>
            <a:r>
              <a:rPr b="0" i="0" lang="en-US" sz="1300" u="none" cap="none" strike="noStrike">
                <a:solidFill>
                  <a:schemeClr val="dk1"/>
                </a:solidFill>
                <a:latin typeface="Times New Roman"/>
                <a:ea typeface="Times New Roman"/>
                <a:cs typeface="Times New Roman"/>
                <a:sym typeface="Times New Roman"/>
              </a:rPr>
              <a:t>the fibre optic cable to carry the signals at a higher speed.</a:t>
            </a:r>
            <a:endParaRPr sz="1200"/>
          </a:p>
          <a:p>
            <a:pPr indent="-273050" lvl="0" marL="285750" marR="0" rtl="0" algn="just">
              <a:lnSpc>
                <a:spcPct val="100000"/>
              </a:lnSpc>
              <a:spcBef>
                <a:spcPts val="0"/>
              </a:spcBef>
              <a:spcAft>
                <a:spcPts val="0"/>
              </a:spcAft>
              <a:buClr>
                <a:srgbClr val="FF0000"/>
              </a:buClr>
              <a:buSzPts val="2050"/>
              <a:buFont typeface="Arial"/>
              <a:buChar char="•"/>
            </a:pPr>
            <a:r>
              <a:rPr b="0" i="0" lang="en-US" sz="1300" u="none" cap="none" strike="noStrike">
                <a:solidFill>
                  <a:srgbClr val="000000"/>
                </a:solidFill>
                <a:latin typeface="Times New Roman"/>
                <a:ea typeface="Times New Roman"/>
                <a:cs typeface="Times New Roman"/>
                <a:sym typeface="Times New Roman"/>
              </a:rPr>
              <a:t> </a:t>
            </a:r>
            <a:r>
              <a:rPr b="1" i="0" lang="en-US" sz="1300" u="none" cap="none" strike="noStrike">
                <a:solidFill>
                  <a:srgbClr val="000000"/>
                </a:solidFill>
                <a:latin typeface="Times New Roman"/>
                <a:ea typeface="Times New Roman"/>
                <a:cs typeface="Times New Roman"/>
                <a:sym typeface="Times New Roman"/>
              </a:rPr>
              <a:t>Less signal attenuation:</a:t>
            </a:r>
            <a:r>
              <a:rPr b="0" i="0" lang="en-US" sz="1300" u="none" cap="none" strike="noStrike">
                <a:solidFill>
                  <a:srgbClr val="000000"/>
                </a:solidFill>
                <a:latin typeface="Times New Roman"/>
                <a:ea typeface="Times New Roman"/>
                <a:cs typeface="Times New Roman"/>
                <a:sym typeface="Times New Roman"/>
              </a:rPr>
              <a:t> Fiber-optic transmission distance is significantly greater than that of other guided media</a:t>
            </a:r>
            <a:r>
              <a:rPr b="0" i="0" lang="en-US" sz="1300" u="none" cap="none" strike="noStrike">
                <a:solidFill>
                  <a:schemeClr val="dk1"/>
                </a:solidFill>
                <a:latin typeface="Times New Roman"/>
                <a:ea typeface="Times New Roman"/>
                <a:cs typeface="Times New Roman"/>
                <a:sym typeface="Times New Roman"/>
              </a:rPr>
              <a:t>. </a:t>
            </a:r>
            <a:endParaRPr sz="1200"/>
          </a:p>
          <a:p>
            <a:pPr indent="-273050" lvl="0" marL="285750" marR="0" rtl="0" algn="just">
              <a:lnSpc>
                <a:spcPct val="100000"/>
              </a:lnSpc>
              <a:spcBef>
                <a:spcPts val="0"/>
              </a:spcBef>
              <a:spcAft>
                <a:spcPts val="0"/>
              </a:spcAft>
              <a:buClr>
                <a:srgbClr val="FF0000"/>
              </a:buClr>
              <a:buSzPts val="2050"/>
              <a:buFont typeface="Arial"/>
              <a:buChar char="•"/>
            </a:pPr>
            <a:r>
              <a:rPr b="0" i="0" lang="en-US" sz="1300" u="none" cap="none" strike="noStrike">
                <a:solidFill>
                  <a:srgbClr val="000000"/>
                </a:solidFill>
                <a:latin typeface="Times New Roman"/>
                <a:ea typeface="Times New Roman"/>
                <a:cs typeface="Times New Roman"/>
                <a:sym typeface="Times New Roman"/>
              </a:rPr>
              <a:t> </a:t>
            </a:r>
            <a:r>
              <a:rPr b="1" i="0" lang="en-US" sz="1300" u="none" cap="none" strike="noStrike">
                <a:solidFill>
                  <a:srgbClr val="000000"/>
                </a:solidFill>
                <a:latin typeface="Times New Roman"/>
                <a:ea typeface="Times New Roman"/>
                <a:cs typeface="Times New Roman"/>
                <a:sym typeface="Times New Roman"/>
              </a:rPr>
              <a:t>Immunity to electromagnetic interference: </a:t>
            </a:r>
            <a:r>
              <a:rPr b="0" i="0" lang="en-US" sz="1300" u="none" cap="none" strike="noStrike">
                <a:solidFill>
                  <a:srgbClr val="000000"/>
                </a:solidFill>
                <a:latin typeface="Times New Roman"/>
                <a:ea typeface="Times New Roman"/>
                <a:cs typeface="Times New Roman"/>
                <a:sym typeface="Times New Roman"/>
              </a:rPr>
              <a:t>Electromagnetic noise cannot affect fiber-optic cables.</a:t>
            </a:r>
            <a:endParaRPr sz="1200"/>
          </a:p>
          <a:p>
            <a:pPr indent="-273050" lvl="0" marL="285750" marR="0" rtl="0" algn="just">
              <a:lnSpc>
                <a:spcPct val="100000"/>
              </a:lnSpc>
              <a:spcBef>
                <a:spcPts val="0"/>
              </a:spcBef>
              <a:spcAft>
                <a:spcPts val="0"/>
              </a:spcAft>
              <a:buClr>
                <a:srgbClr val="FF0000"/>
              </a:buClr>
              <a:buSzPts val="2050"/>
              <a:buFont typeface="Arial"/>
              <a:buChar char="•"/>
            </a:pPr>
            <a:r>
              <a:rPr b="1" i="0" lang="en-US" sz="1300" u="none" cap="none" strike="noStrike">
                <a:solidFill>
                  <a:srgbClr val="000000"/>
                </a:solidFill>
                <a:latin typeface="Times New Roman"/>
                <a:ea typeface="Times New Roman"/>
                <a:cs typeface="Times New Roman"/>
                <a:sym typeface="Times New Roman"/>
              </a:rPr>
              <a:t>Resistance to corrosive materials: </a:t>
            </a:r>
            <a:r>
              <a:rPr b="0" i="0" lang="en-US" sz="1300" u="none" cap="none" strike="noStrike">
                <a:solidFill>
                  <a:srgbClr val="000000"/>
                </a:solidFill>
                <a:latin typeface="Times New Roman"/>
                <a:ea typeface="Times New Roman"/>
                <a:cs typeface="Times New Roman"/>
                <a:sym typeface="Times New Roman"/>
              </a:rPr>
              <a:t>Glass is more resistant to corrosive materials than copper.</a:t>
            </a:r>
            <a:endParaRPr sz="1200"/>
          </a:p>
          <a:p>
            <a:pPr indent="-273050" lvl="0" marL="285750" marR="0" rtl="0" algn="just">
              <a:lnSpc>
                <a:spcPct val="100000"/>
              </a:lnSpc>
              <a:spcBef>
                <a:spcPts val="0"/>
              </a:spcBef>
              <a:spcAft>
                <a:spcPts val="0"/>
              </a:spcAft>
              <a:buClr>
                <a:srgbClr val="FF0000"/>
              </a:buClr>
              <a:buSzPts val="2050"/>
              <a:buFont typeface="Arial"/>
              <a:buChar char="•"/>
            </a:pPr>
            <a:r>
              <a:rPr b="0" i="0" lang="en-US" sz="1300" u="none" cap="none" strike="noStrike">
                <a:solidFill>
                  <a:srgbClr val="000000"/>
                </a:solidFill>
                <a:latin typeface="Times New Roman"/>
                <a:ea typeface="Times New Roman"/>
                <a:cs typeface="Times New Roman"/>
                <a:sym typeface="Times New Roman"/>
              </a:rPr>
              <a:t> </a:t>
            </a:r>
            <a:r>
              <a:rPr b="1" i="0" lang="en-US" sz="1300" u="none" cap="none" strike="noStrike">
                <a:solidFill>
                  <a:srgbClr val="000000"/>
                </a:solidFill>
                <a:latin typeface="Times New Roman"/>
                <a:ea typeface="Times New Roman"/>
                <a:cs typeface="Times New Roman"/>
                <a:sym typeface="Times New Roman"/>
              </a:rPr>
              <a:t>Light weight:</a:t>
            </a:r>
            <a:r>
              <a:rPr b="0" i="0" lang="en-US" sz="1300" u="none" cap="none" strike="noStrike">
                <a:solidFill>
                  <a:srgbClr val="000000"/>
                </a:solidFill>
                <a:latin typeface="Times New Roman"/>
                <a:ea typeface="Times New Roman"/>
                <a:cs typeface="Times New Roman"/>
                <a:sym typeface="Times New Roman"/>
              </a:rPr>
              <a:t> Fiber-optic cables are much lighter than copper cables.</a:t>
            </a:r>
            <a:endParaRPr sz="1200"/>
          </a:p>
          <a:p>
            <a:pPr indent="-273050" lvl="0" marL="285750" marR="0" rtl="0" algn="just">
              <a:lnSpc>
                <a:spcPct val="100000"/>
              </a:lnSpc>
              <a:spcBef>
                <a:spcPts val="0"/>
              </a:spcBef>
              <a:spcAft>
                <a:spcPts val="0"/>
              </a:spcAft>
              <a:buClr>
                <a:srgbClr val="FF0000"/>
              </a:buClr>
              <a:buSzPts val="2050"/>
              <a:buFont typeface="Arial"/>
              <a:buChar char="•"/>
            </a:pPr>
            <a:r>
              <a:rPr b="1" i="0" lang="en-US" sz="1300" u="none" cap="none" strike="noStrike">
                <a:solidFill>
                  <a:srgbClr val="000000"/>
                </a:solidFill>
                <a:latin typeface="Times New Roman"/>
                <a:ea typeface="Times New Roman"/>
                <a:cs typeface="Times New Roman"/>
                <a:sym typeface="Times New Roman"/>
              </a:rPr>
              <a:t> Greater immunity to tapping: </a:t>
            </a:r>
            <a:r>
              <a:rPr b="0" i="0" lang="en-US" sz="1300" u="none" cap="none" strike="noStrike">
                <a:solidFill>
                  <a:srgbClr val="000000"/>
                </a:solidFill>
                <a:latin typeface="Times New Roman"/>
                <a:ea typeface="Times New Roman"/>
                <a:cs typeface="Times New Roman"/>
                <a:sym typeface="Times New Roman"/>
              </a:rPr>
              <a:t>Fiber-optic cables are more immune to tapping than copper cables.</a:t>
            </a:r>
            <a:endParaRPr sz="1200"/>
          </a:p>
          <a:p>
            <a:pPr indent="0" lvl="0" marL="0" marR="0" rtl="0" algn="just">
              <a:lnSpc>
                <a:spcPct val="100000"/>
              </a:lnSpc>
              <a:spcBef>
                <a:spcPts val="0"/>
              </a:spcBef>
              <a:spcAft>
                <a:spcPts val="0"/>
              </a:spcAft>
              <a:buNone/>
            </a:pPr>
            <a:r>
              <a:rPr b="1" i="0" lang="en-US" sz="1300" u="none" cap="none" strike="noStrike">
                <a:solidFill>
                  <a:srgbClr val="C00000"/>
                </a:solidFill>
                <a:latin typeface="Times New Roman"/>
                <a:ea typeface="Times New Roman"/>
                <a:cs typeface="Times New Roman"/>
                <a:sym typeface="Times New Roman"/>
              </a:rPr>
              <a:t>Disadvantages of  Fiber-optic cable </a:t>
            </a:r>
            <a:endParaRPr b="1" i="0" sz="1300" u="none" cap="none" strike="noStrike">
              <a:solidFill>
                <a:srgbClr val="C00000"/>
              </a:solidFill>
              <a:latin typeface="Times New Roman"/>
              <a:ea typeface="Times New Roman"/>
              <a:cs typeface="Times New Roman"/>
              <a:sym typeface="Times New Roman"/>
            </a:endParaRPr>
          </a:p>
          <a:p>
            <a:pPr indent="-273050" lvl="0" marL="285750" marR="0" rtl="0" algn="just">
              <a:lnSpc>
                <a:spcPct val="100000"/>
              </a:lnSpc>
              <a:spcBef>
                <a:spcPts val="0"/>
              </a:spcBef>
              <a:spcAft>
                <a:spcPts val="0"/>
              </a:spcAft>
              <a:buClr>
                <a:srgbClr val="FF0000"/>
              </a:buClr>
              <a:buSzPts val="2050"/>
              <a:buFont typeface="Arial"/>
              <a:buChar char="•"/>
            </a:pPr>
            <a:r>
              <a:rPr b="1" i="0" lang="en-US" sz="1300" u="none" cap="none" strike="noStrike">
                <a:solidFill>
                  <a:srgbClr val="000000"/>
                </a:solidFill>
                <a:latin typeface="Times New Roman"/>
                <a:ea typeface="Times New Roman"/>
                <a:cs typeface="Times New Roman"/>
                <a:sym typeface="Times New Roman"/>
              </a:rPr>
              <a:t>Installation and maintenance: </a:t>
            </a:r>
            <a:r>
              <a:rPr b="0" i="0" lang="en-US" sz="1300" u="none" cap="none" strike="noStrike">
                <a:solidFill>
                  <a:srgbClr val="000000"/>
                </a:solidFill>
                <a:latin typeface="Times New Roman"/>
                <a:ea typeface="Times New Roman"/>
                <a:cs typeface="Times New Roman"/>
                <a:sym typeface="Times New Roman"/>
              </a:rPr>
              <a:t>Its installation and maintenance require expertise that is not yet available everywhere.</a:t>
            </a:r>
            <a:endParaRPr sz="1200"/>
          </a:p>
          <a:p>
            <a:pPr indent="-273050" lvl="0" marL="285750" marR="0" rtl="0" algn="just">
              <a:lnSpc>
                <a:spcPct val="100000"/>
              </a:lnSpc>
              <a:spcBef>
                <a:spcPts val="0"/>
              </a:spcBef>
              <a:spcAft>
                <a:spcPts val="0"/>
              </a:spcAft>
              <a:buClr>
                <a:srgbClr val="FF0000"/>
              </a:buClr>
              <a:buSzPts val="2050"/>
              <a:buFont typeface="Arial"/>
              <a:buChar char="•"/>
            </a:pPr>
            <a:r>
              <a:rPr b="1" i="0" lang="en-US" sz="1300" u="none" cap="none" strike="noStrike">
                <a:solidFill>
                  <a:srgbClr val="000000"/>
                </a:solidFill>
                <a:latin typeface="Times New Roman"/>
                <a:ea typeface="Times New Roman"/>
                <a:cs typeface="Times New Roman"/>
                <a:sym typeface="Times New Roman"/>
              </a:rPr>
              <a:t>Unidirectional light propagation: </a:t>
            </a:r>
            <a:r>
              <a:rPr b="0" i="0" lang="en-US" sz="1300" u="none" cap="none" strike="noStrike">
                <a:solidFill>
                  <a:srgbClr val="000000"/>
                </a:solidFill>
                <a:latin typeface="Times New Roman"/>
                <a:ea typeface="Times New Roman"/>
                <a:cs typeface="Times New Roman"/>
                <a:sym typeface="Times New Roman"/>
              </a:rPr>
              <a:t>Propagation of light is unidirectional.</a:t>
            </a:r>
            <a:endParaRPr sz="1200"/>
          </a:p>
          <a:p>
            <a:pPr indent="-273050" lvl="0" marL="285750" marR="0" rtl="0" algn="just">
              <a:lnSpc>
                <a:spcPct val="100000"/>
              </a:lnSpc>
              <a:spcBef>
                <a:spcPts val="0"/>
              </a:spcBef>
              <a:spcAft>
                <a:spcPts val="0"/>
              </a:spcAft>
              <a:buClr>
                <a:srgbClr val="FF0000"/>
              </a:buClr>
              <a:buSzPts val="2050"/>
              <a:buFont typeface="Arial"/>
              <a:buChar char="•"/>
            </a:pPr>
            <a:r>
              <a:rPr b="1" i="0" lang="en-US" sz="1300" u="none" cap="none" strike="noStrike">
                <a:solidFill>
                  <a:srgbClr val="000000"/>
                </a:solidFill>
                <a:latin typeface="Times New Roman"/>
                <a:ea typeface="Times New Roman"/>
                <a:cs typeface="Times New Roman"/>
                <a:sym typeface="Times New Roman"/>
              </a:rPr>
              <a:t>Cost: </a:t>
            </a:r>
            <a:r>
              <a:rPr b="0" i="0" lang="en-US" sz="1300" u="none" cap="none" strike="noStrike">
                <a:solidFill>
                  <a:srgbClr val="000000"/>
                </a:solidFill>
                <a:latin typeface="Times New Roman"/>
                <a:ea typeface="Times New Roman"/>
                <a:cs typeface="Times New Roman"/>
                <a:sym typeface="Times New Roman"/>
              </a:rPr>
              <a:t>The cable and the interfaces are relatively more expensive than those of other guided media. </a:t>
            </a:r>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2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811" name="Google Shape;1811;p12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812" name="Google Shape;1812;p1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13" name="Google Shape;1813;p124"/>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814" name="Google Shape;1814;p124"/>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UNGUIDED MEDIA: WIRELESS</a:t>
            </a:r>
            <a:endParaRPr/>
          </a:p>
        </p:txBody>
      </p:sp>
      <p:pic>
        <p:nvPicPr>
          <p:cNvPr id="1815" name="Google Shape;1815;p124"/>
          <p:cNvPicPr preferRelativeResize="0"/>
          <p:nvPr/>
        </p:nvPicPr>
        <p:blipFill rotWithShape="1">
          <a:blip r:embed="rId4">
            <a:alphaModFix/>
          </a:blip>
          <a:srcRect b="0" l="0" r="0" t="0"/>
          <a:stretch/>
        </p:blipFill>
        <p:spPr>
          <a:xfrm>
            <a:off x="932042" y="2163472"/>
            <a:ext cx="6896100" cy="1981200"/>
          </a:xfrm>
          <a:prstGeom prst="rect">
            <a:avLst/>
          </a:prstGeom>
          <a:noFill/>
          <a:ln>
            <a:noFill/>
          </a:ln>
        </p:spPr>
      </p:pic>
      <p:sp>
        <p:nvSpPr>
          <p:cNvPr id="1816" name="Google Shape;1816;p124"/>
          <p:cNvSpPr/>
          <p:nvPr/>
        </p:nvSpPr>
        <p:spPr>
          <a:xfrm>
            <a:off x="245576" y="808837"/>
            <a:ext cx="8856603"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An unguided transmission transmits the electromagnetic waves without using any physical medium. Therefore it is also known as wireless transmission.</a:t>
            </a:r>
            <a:endParaRPr/>
          </a:p>
          <a:p>
            <a:pPr indent="-133350" lvl="0" marL="285750" marR="0" rtl="0" algn="l">
              <a:lnSpc>
                <a:spcPct val="100000"/>
              </a:lnSpc>
              <a:spcBef>
                <a:spcPts val="0"/>
              </a:spcBef>
              <a:spcAft>
                <a:spcPts val="0"/>
              </a:spcAft>
              <a:buClr>
                <a:srgbClr val="00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Figure shows the part of the electromagnetic spectrum, ranging from 3 kHz to 900 THz, used for wireless communication. </a:t>
            </a:r>
            <a:endParaRPr/>
          </a:p>
        </p:txBody>
      </p:sp>
      <p:sp>
        <p:nvSpPr>
          <p:cNvPr id="1817" name="Google Shape;1817;p124"/>
          <p:cNvSpPr/>
          <p:nvPr/>
        </p:nvSpPr>
        <p:spPr>
          <a:xfrm>
            <a:off x="2064224" y="4094371"/>
            <a:ext cx="44630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Electromagnetic spectrum for wireless communication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2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823" name="Google Shape;1823;p12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824" name="Google Shape;1824;p1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25" name="Google Shape;1825;p125"/>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826" name="Google Shape;1826;p125"/>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UNGUIDED MEDIA: WIRELESS</a:t>
            </a:r>
            <a:endParaRPr/>
          </a:p>
        </p:txBody>
      </p:sp>
      <p:sp>
        <p:nvSpPr>
          <p:cNvPr id="1827" name="Google Shape;1827;p125"/>
          <p:cNvSpPr/>
          <p:nvPr/>
        </p:nvSpPr>
        <p:spPr>
          <a:xfrm>
            <a:off x="245576" y="808837"/>
            <a:ext cx="8856603" cy="201593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Unguided signals can travel from the source to destination in several ways: ground propagation, sky propagation, and line-of-sight propagation</a:t>
            </a:r>
            <a:endParaRPr/>
          </a:p>
          <a:p>
            <a:pPr indent="-285750" lvl="0" marL="285750" marR="0" rtl="0" algn="l">
              <a:lnSpc>
                <a:spcPct val="100000"/>
              </a:lnSpc>
              <a:spcBef>
                <a:spcPts val="60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In ground propagation, radio waves travel through the lowest portion of the atmosphere, touching the earth. </a:t>
            </a:r>
            <a:endParaRPr/>
          </a:p>
          <a:p>
            <a:pPr indent="-285750" lvl="0" marL="285750" marR="0" rtl="0" algn="l">
              <a:lnSpc>
                <a:spcPct val="100000"/>
              </a:lnSpc>
              <a:spcBef>
                <a:spcPts val="60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In sky propagation, higher-frequency radio waves radiate upward into the ionosphere where they are reflected back to earth. </a:t>
            </a:r>
            <a:endParaRPr/>
          </a:p>
          <a:p>
            <a:pPr indent="-285750" lvl="0" marL="285750" marR="0" rtl="0" algn="l">
              <a:lnSpc>
                <a:spcPct val="100000"/>
              </a:lnSpc>
              <a:spcBef>
                <a:spcPts val="600"/>
              </a:spcBef>
              <a:spcAft>
                <a:spcPts val="0"/>
              </a:spcAft>
              <a:buClr>
                <a:srgbClr val="FF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In line-of-sight propagation, very high-frequency signals are transmitted in straight lines directly from</a:t>
            </a:r>
            <a:endParaRPr/>
          </a:p>
          <a:p>
            <a:pPr indent="0" lvl="0" marL="0" marR="0" rtl="0" algn="l">
              <a:lnSpc>
                <a:spcPct val="100000"/>
              </a:lnSpc>
              <a:spcBef>
                <a:spcPts val="600"/>
              </a:spcBef>
              <a:spcAft>
                <a:spcPts val="0"/>
              </a:spcAft>
              <a:buNone/>
            </a:pPr>
            <a:r>
              <a:rPr b="0" i="0" lang="en-US" sz="1500" u="none" cap="none" strike="noStrike">
                <a:solidFill>
                  <a:schemeClr val="dk1"/>
                </a:solidFill>
                <a:latin typeface="Times New Roman"/>
                <a:ea typeface="Times New Roman"/>
                <a:cs typeface="Times New Roman"/>
                <a:sym typeface="Times New Roman"/>
              </a:rPr>
              <a:t>     antenna to antenna</a:t>
            </a:r>
            <a:endParaRPr/>
          </a:p>
        </p:txBody>
      </p:sp>
      <p:sp>
        <p:nvSpPr>
          <p:cNvPr id="1828" name="Google Shape;1828;p125"/>
          <p:cNvSpPr/>
          <p:nvPr/>
        </p:nvSpPr>
        <p:spPr>
          <a:xfrm>
            <a:off x="2365306" y="4384303"/>
            <a:ext cx="44133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Electromagnetic spectrumfor wireless communication</a:t>
            </a:r>
            <a:endParaRPr/>
          </a:p>
        </p:txBody>
      </p:sp>
      <p:pic>
        <p:nvPicPr>
          <p:cNvPr id="1829" name="Google Shape;1829;p125"/>
          <p:cNvPicPr preferRelativeResize="0"/>
          <p:nvPr/>
        </p:nvPicPr>
        <p:blipFill rotWithShape="1">
          <a:blip r:embed="rId4">
            <a:alphaModFix/>
          </a:blip>
          <a:srcRect b="0" l="0" r="0" t="0"/>
          <a:stretch/>
        </p:blipFill>
        <p:spPr>
          <a:xfrm>
            <a:off x="2677175" y="3096400"/>
            <a:ext cx="3223900" cy="12879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12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835" name="Google Shape;1835;p12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836" name="Google Shape;1836;p1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37" name="Google Shape;1837;p126"/>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838" name="Google Shape;1838;p126"/>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UNGUIDED MEDIA: WIRELESS</a:t>
            </a:r>
            <a:endParaRPr/>
          </a:p>
        </p:txBody>
      </p:sp>
      <p:sp>
        <p:nvSpPr>
          <p:cNvPr id="1839" name="Google Shape;1839;p126"/>
          <p:cNvSpPr/>
          <p:nvPr/>
        </p:nvSpPr>
        <p:spPr>
          <a:xfrm>
            <a:off x="122636" y="2348727"/>
            <a:ext cx="9021364" cy="22775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Radio Waves</a:t>
            </a:r>
            <a:endParaRPr/>
          </a:p>
          <a:p>
            <a:pPr indent="-285750" lvl="0" marL="28575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Radio waves are the electromagnetic waves that are transmitted in all the directions of free space.</a:t>
            </a:r>
            <a:endParaRPr/>
          </a:p>
          <a:p>
            <a:pPr indent="-285750" lvl="0" marL="28575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Radio waves are </a:t>
            </a:r>
            <a:r>
              <a:rPr b="0" i="0" lang="en-US" sz="1600" u="none" cap="none" strike="noStrike">
                <a:solidFill>
                  <a:srgbClr val="FF0000"/>
                </a:solidFill>
                <a:latin typeface="Times New Roman"/>
                <a:ea typeface="Times New Roman"/>
                <a:cs typeface="Times New Roman"/>
                <a:sym typeface="Times New Roman"/>
              </a:rPr>
              <a:t>omnidirectional, </a:t>
            </a:r>
            <a:r>
              <a:rPr b="0" i="0" lang="en-US" sz="1600" u="none" cap="none" strike="noStrike">
                <a:solidFill>
                  <a:schemeClr val="dk1"/>
                </a:solidFill>
                <a:latin typeface="Times New Roman"/>
                <a:ea typeface="Times New Roman"/>
                <a:cs typeface="Times New Roman"/>
                <a:sym typeface="Times New Roman"/>
              </a:rPr>
              <a:t>i.e., the signals are propagated in all the directions.</a:t>
            </a:r>
            <a:endParaRPr/>
          </a:p>
          <a:p>
            <a:pPr indent="-285750" lvl="0" marL="285750" marR="0" rtl="0" algn="l">
              <a:lnSpc>
                <a:spcPct val="100000"/>
              </a:lnSpc>
              <a:spcBef>
                <a:spcPts val="60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Electromagnetic waves ranging in frequencies between 3Khz to 1 Ghz are called radio waves</a:t>
            </a:r>
            <a:endParaRPr/>
          </a:p>
          <a:p>
            <a:pPr indent="0" lvl="0" marL="0" marR="0" rtl="0" algn="l">
              <a:lnSpc>
                <a:spcPct val="100000"/>
              </a:lnSpc>
              <a:spcBef>
                <a:spcPts val="600"/>
              </a:spcBef>
              <a:spcAft>
                <a:spcPts val="0"/>
              </a:spcAft>
              <a:buNone/>
            </a:pPr>
            <a:r>
              <a:t/>
            </a:r>
            <a:endParaRPr b="0" i="0" sz="16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b="0" i="0" lang="en-US" sz="1600" u="none" cap="none" strike="noStrike">
                <a:solidFill>
                  <a:srgbClr val="FF0000"/>
                </a:solidFill>
                <a:latin typeface="Times New Roman"/>
                <a:ea typeface="Times New Roman"/>
                <a:cs typeface="Times New Roman"/>
                <a:sym typeface="Times New Roman"/>
              </a:rPr>
              <a:t>Applications Of Radio waves:</a:t>
            </a:r>
            <a:endParaRPr/>
          </a:p>
          <a:p>
            <a:pPr indent="-285750" lvl="0" marL="285750" marR="0" rtl="0" algn="l">
              <a:lnSpc>
                <a:spcPct val="100000"/>
              </a:lnSpc>
              <a:spcBef>
                <a:spcPts val="60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Radio waves are used for multicast communications, such as radio and television, and paging systems.</a:t>
            </a:r>
            <a:endParaRPr b="0" i="0" sz="1600" u="none" cap="none" strike="noStrike">
              <a:solidFill>
                <a:schemeClr val="dk1"/>
              </a:solidFill>
              <a:latin typeface="Times New Roman"/>
              <a:ea typeface="Times New Roman"/>
              <a:cs typeface="Times New Roman"/>
              <a:sym typeface="Times New Roman"/>
            </a:endParaRPr>
          </a:p>
        </p:txBody>
      </p:sp>
      <p:pic>
        <p:nvPicPr>
          <p:cNvPr id="1840" name="Google Shape;1840;p126"/>
          <p:cNvPicPr preferRelativeResize="0"/>
          <p:nvPr/>
        </p:nvPicPr>
        <p:blipFill rotWithShape="1">
          <a:blip r:embed="rId4">
            <a:alphaModFix/>
          </a:blip>
          <a:srcRect b="0" l="0" r="0" t="0"/>
          <a:stretch/>
        </p:blipFill>
        <p:spPr>
          <a:xfrm>
            <a:off x="720521" y="674609"/>
            <a:ext cx="6877050" cy="139034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846" name="Google Shape;1846;p1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847" name="Google Shape;1847;p1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48" name="Google Shape;1848;p127"/>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849" name="Google Shape;1849;p127"/>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Microwaves</a:t>
            </a:r>
            <a:endParaRPr/>
          </a:p>
        </p:txBody>
      </p:sp>
      <p:sp>
        <p:nvSpPr>
          <p:cNvPr id="1850" name="Google Shape;1850;p127"/>
          <p:cNvSpPr/>
          <p:nvPr/>
        </p:nvSpPr>
        <p:spPr>
          <a:xfrm>
            <a:off x="345691" y="868413"/>
            <a:ext cx="9021364" cy="33720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Electromagnetic waves having frequencies between 1 and 300 GHz are called microwaves.</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Microwaves are unidirectional. When an antenna transmits microwave waves, they can be narrowly focused. This means that the sending and receiving antennas need to be aligned. </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The unidirectional property has an obvious advantage. A pair of antennas can be aligned without interfering with another pair of aligned antennas.</a:t>
            </a:r>
            <a:endParaRPr/>
          </a:p>
          <a:p>
            <a:pPr indent="-133350" lvl="0" marL="285750" marR="0" rtl="0" algn="l">
              <a:lnSpc>
                <a:spcPct val="150000"/>
              </a:lnSpc>
              <a:spcBef>
                <a:spcPts val="0"/>
              </a:spcBef>
              <a:spcAft>
                <a:spcPts val="0"/>
              </a:spcAft>
              <a:buClr>
                <a:srgbClr val="FF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1600" u="none" cap="none" strike="noStrike">
                <a:solidFill>
                  <a:srgbClr val="FF0000"/>
                </a:solidFill>
                <a:latin typeface="Times New Roman"/>
                <a:ea typeface="Times New Roman"/>
                <a:cs typeface="Times New Roman"/>
                <a:sym typeface="Times New Roman"/>
              </a:rPr>
              <a:t>Applications: </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Microwaves are used for unicast communication such as cellular telephones, satellite networks, and wireless LANs</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12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856" name="Google Shape;1856;p12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857" name="Google Shape;1857;p1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58" name="Google Shape;1858;p128"/>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859" name="Google Shape;1859;p128"/>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Infrared</a:t>
            </a:r>
            <a:endParaRPr/>
          </a:p>
        </p:txBody>
      </p:sp>
      <p:sp>
        <p:nvSpPr>
          <p:cNvPr id="1860" name="Google Shape;1860;p128"/>
          <p:cNvSpPr/>
          <p:nvPr/>
        </p:nvSpPr>
        <p:spPr>
          <a:xfrm>
            <a:off x="345691" y="868413"/>
            <a:ext cx="9021364" cy="300274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Frequencies from 300 GHz to 400 THz</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Used for short-range communication</a:t>
            </a:r>
            <a:endParaRPr/>
          </a:p>
          <a:p>
            <a:pPr indent="-133350" lvl="0" marL="285750" marR="0" rtl="0" algn="l">
              <a:lnSpc>
                <a:spcPct val="150000"/>
              </a:lnSpc>
              <a:spcBef>
                <a:spcPts val="0"/>
              </a:spcBef>
              <a:spcAft>
                <a:spcPts val="0"/>
              </a:spcAft>
              <a:buClr>
                <a:srgbClr val="FF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1600" u="none" cap="none" strike="noStrike">
                <a:solidFill>
                  <a:srgbClr val="FF0000"/>
                </a:solidFill>
                <a:latin typeface="Times New Roman"/>
                <a:ea typeface="Times New Roman"/>
                <a:cs typeface="Times New Roman"/>
                <a:sym typeface="Times New Roman"/>
              </a:rPr>
              <a:t>Applications: </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 Infrared waves are used for short-range communications such as those between a PC and a peripheral device.</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TV remote operation</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 They can also be used for indoor LANs.</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2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9/9/2022</a:t>
            </a:r>
            <a:endParaRPr b="0" i="0" sz="700" u="none" cap="none" strike="noStrike">
              <a:solidFill>
                <a:srgbClr val="FFFFFF"/>
              </a:solidFill>
              <a:latin typeface="Calibri"/>
              <a:ea typeface="Calibri"/>
              <a:cs typeface="Calibri"/>
              <a:sym typeface="Calibri"/>
            </a:endParaRPr>
          </a:p>
        </p:txBody>
      </p:sp>
      <p:sp>
        <p:nvSpPr>
          <p:cNvPr id="1866" name="Google Shape;1866;p12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Computer Networks        SY BTech    S3               2022-23</a:t>
            </a:r>
            <a:endParaRPr/>
          </a:p>
        </p:txBody>
      </p:sp>
      <p:sp>
        <p:nvSpPr>
          <p:cNvPr id="1867" name="Google Shape;1867;p1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Calibri"/>
                <a:ea typeface="Calibri"/>
                <a:cs typeface="Calibri"/>
                <a:sym typeface="Calibri"/>
              </a:rPr>
              <a:t>‹#›</a:t>
            </a:fld>
            <a:endParaRPr b="0" i="0" sz="800" u="none" cap="none" strike="noStrike">
              <a:solidFill>
                <a:srgbClr val="FFFFFF"/>
              </a:solidFill>
              <a:latin typeface="Calibri"/>
              <a:ea typeface="Calibri"/>
              <a:cs typeface="Calibri"/>
              <a:sym typeface="Calibri"/>
            </a:endParaRPr>
          </a:p>
        </p:txBody>
      </p:sp>
      <p:sp>
        <p:nvSpPr>
          <p:cNvPr id="1868" name="Google Shape;1868;p129"/>
          <p:cNvSpPr txBox="1"/>
          <p:nvPr>
            <p:ph idx="4294967295" type="title"/>
          </p:nvPr>
        </p:nvSpPr>
        <p:spPr>
          <a:xfrm>
            <a:off x="1132609" y="1706581"/>
            <a:ext cx="7543800" cy="56500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4400">
                <a:solidFill>
                  <a:srgbClr val="C00000"/>
                </a:solidFill>
                <a:latin typeface="Times New Roman"/>
                <a:ea typeface="Times New Roman"/>
                <a:cs typeface="Times New Roman"/>
                <a:sym typeface="Times New Roman"/>
              </a:rPr>
              <a:t>Networking Devices</a:t>
            </a:r>
            <a:endParaRPr/>
          </a:p>
        </p:txBody>
      </p:sp>
      <p:pic>
        <p:nvPicPr>
          <p:cNvPr id="1869" name="Google Shape;1869;p129"/>
          <p:cNvPicPr preferRelativeResize="0"/>
          <p:nvPr/>
        </p:nvPicPr>
        <p:blipFill rotWithShape="1">
          <a:blip r:embed="rId3">
            <a:alphaModFix/>
          </a:blip>
          <a:srcRect b="0" l="0" r="0" t="0"/>
          <a:stretch/>
        </p:blipFill>
        <p:spPr>
          <a:xfrm>
            <a:off x="41821" y="57411"/>
            <a:ext cx="739015" cy="7219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88" name="Google Shape;388;p13"/>
          <p:cNvSpPr/>
          <p:nvPr/>
        </p:nvSpPr>
        <p:spPr>
          <a:xfrm>
            <a:off x="1071041" y="164348"/>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Period and Frequencies</a:t>
            </a:r>
            <a:endParaRPr/>
          </a:p>
        </p:txBody>
      </p:sp>
      <p:pic>
        <p:nvPicPr>
          <p:cNvPr id="389" name="Google Shape;389;p13"/>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390" name="Google Shape;390;p1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391" name="Google Shape;391;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392" name="Google Shape;392;p13"/>
          <p:cNvSpPr/>
          <p:nvPr/>
        </p:nvSpPr>
        <p:spPr>
          <a:xfrm>
            <a:off x="334926" y="840912"/>
            <a:ext cx="3694814" cy="33720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Period refers to the amount of time, in seconds, a signal needs to complete 1 cycle.</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FF0000"/>
                </a:solidFill>
                <a:latin typeface="Times New Roman"/>
                <a:ea typeface="Times New Roman"/>
                <a:cs typeface="Times New Roman"/>
                <a:sym typeface="Times New Roman"/>
              </a:rPr>
              <a:t>Frequency</a:t>
            </a:r>
            <a:r>
              <a:rPr b="0" i="0" lang="en-US" sz="1600" u="none" cap="none" strike="noStrike">
                <a:solidFill>
                  <a:srgbClr val="000000"/>
                </a:solidFill>
                <a:latin typeface="Times New Roman"/>
                <a:ea typeface="Times New Roman"/>
                <a:cs typeface="Times New Roman"/>
                <a:sym typeface="Times New Roman"/>
              </a:rPr>
              <a:t> refers to the number of periods in 1 s</a:t>
            </a:r>
            <a:endParaRPr/>
          </a:p>
          <a:p>
            <a:pPr indent="-133350" lvl="0" marL="285750" marR="0" rtl="0" algn="l">
              <a:lnSpc>
                <a:spcPct val="150000"/>
              </a:lnSpc>
              <a:spcBef>
                <a:spcPts val="0"/>
              </a:spcBef>
              <a:spcAft>
                <a:spcPts val="0"/>
              </a:spcAft>
              <a:buClr>
                <a:srgbClr val="00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FF0000"/>
                </a:solidFill>
                <a:latin typeface="Times New Roman"/>
                <a:ea typeface="Times New Roman"/>
                <a:cs typeface="Times New Roman"/>
                <a:sym typeface="Times New Roman"/>
              </a:rPr>
              <a:t>Frequency and period are the inverse of each other.</a:t>
            </a:r>
            <a:endParaRPr/>
          </a:p>
          <a:p>
            <a:pPr indent="-133350" lvl="0" marL="285750" marR="0" rtl="0" algn="l">
              <a:lnSpc>
                <a:spcPct val="150000"/>
              </a:lnSpc>
              <a:spcBef>
                <a:spcPts val="0"/>
              </a:spcBef>
              <a:spcAft>
                <a:spcPts val="0"/>
              </a:spcAft>
              <a:buClr>
                <a:srgbClr val="00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393" name="Google Shape;393;p13"/>
          <p:cNvPicPr preferRelativeResize="0"/>
          <p:nvPr/>
        </p:nvPicPr>
        <p:blipFill rotWithShape="1">
          <a:blip r:embed="rId4">
            <a:alphaModFix/>
          </a:blip>
          <a:srcRect b="0" l="0" r="0" t="0"/>
          <a:stretch/>
        </p:blipFill>
        <p:spPr>
          <a:xfrm>
            <a:off x="4572000" y="450927"/>
            <a:ext cx="4455812" cy="4244747"/>
          </a:xfrm>
          <a:prstGeom prst="rect">
            <a:avLst/>
          </a:prstGeom>
          <a:noFill/>
          <a:ln>
            <a:noFill/>
          </a:ln>
        </p:spPr>
      </p:pic>
      <p:pic>
        <p:nvPicPr>
          <p:cNvPr id="394" name="Google Shape;394;p13"/>
          <p:cNvPicPr preferRelativeResize="0"/>
          <p:nvPr/>
        </p:nvPicPr>
        <p:blipFill rotWithShape="1">
          <a:blip r:embed="rId5">
            <a:alphaModFix/>
          </a:blip>
          <a:srcRect b="0" l="0" r="0" t="0"/>
          <a:stretch/>
        </p:blipFill>
        <p:spPr>
          <a:xfrm>
            <a:off x="566184" y="3916610"/>
            <a:ext cx="3314700" cy="654833"/>
          </a:xfrm>
          <a:prstGeom prst="rect">
            <a:avLst/>
          </a:prstGeom>
          <a:solidFill>
            <a:srgbClr val="3366FF"/>
          </a:solidFill>
          <a:ln cap="flat" cmpd="sng" w="28575">
            <a:solidFill>
              <a:srgbClr val="3366FF"/>
            </a:solidFill>
            <a:prstDash val="solid"/>
            <a:miter lim="800000"/>
            <a:headEnd len="sm" w="sm" type="none"/>
            <a:tailEnd len="sm" w="sm" type="none"/>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1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875" name="Google Shape;1875;p1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876" name="Google Shape;1876;p1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77" name="Google Shape;1877;p130"/>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878" name="Google Shape;1878;p130"/>
          <p:cNvSpPr/>
          <p:nvPr/>
        </p:nvSpPr>
        <p:spPr>
          <a:xfrm>
            <a:off x="1278081" y="0"/>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Networking Devices</a:t>
            </a:r>
            <a:endParaRPr/>
          </a:p>
        </p:txBody>
      </p:sp>
      <p:sp>
        <p:nvSpPr>
          <p:cNvPr id="1879" name="Google Shape;1879;p130"/>
          <p:cNvSpPr/>
          <p:nvPr/>
        </p:nvSpPr>
        <p:spPr>
          <a:xfrm>
            <a:off x="432390" y="815876"/>
            <a:ext cx="8642196" cy="40318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F0000"/>
              </a:buClr>
              <a:buSzPts val="3000"/>
              <a:buFont typeface="Arial"/>
              <a:buChar char="•"/>
            </a:pPr>
            <a:r>
              <a:rPr b="0" i="0" lang="en-US" sz="2000" u="none" cap="none" strike="noStrike">
                <a:solidFill>
                  <a:srgbClr val="FF0000"/>
                </a:solidFill>
                <a:latin typeface="Times New Roman"/>
                <a:ea typeface="Times New Roman"/>
                <a:cs typeface="Times New Roman"/>
                <a:sym typeface="Times New Roman"/>
              </a:rPr>
              <a:t>Networking devices are Repeaters, Hubs, Bridges, Switches, Routers and Gateways </a:t>
            </a:r>
            <a:endParaRPr/>
          </a:p>
          <a:p>
            <a:pPr indent="0" lvl="0" marL="0" marR="0" rtl="0" algn="l">
              <a:lnSpc>
                <a:spcPct val="100000"/>
              </a:lnSpc>
              <a:spcBef>
                <a:spcPts val="0"/>
              </a:spcBef>
              <a:spcAft>
                <a:spcPts val="0"/>
              </a:spcAft>
              <a:buNone/>
            </a:pPr>
            <a:r>
              <a:t/>
            </a:r>
            <a:endParaRPr b="0" i="0" sz="20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FF0000"/>
                </a:solidFill>
                <a:latin typeface="Times New Roman"/>
                <a:ea typeface="Times New Roman"/>
                <a:cs typeface="Times New Roman"/>
                <a:sym typeface="Times New Roman"/>
              </a:rPr>
              <a:t>Repeater: </a:t>
            </a:r>
            <a:endParaRPr/>
          </a:p>
          <a:p>
            <a:pPr indent="-342900" lvl="0" marL="342900" marR="0" rtl="0" algn="l">
              <a:lnSpc>
                <a:spcPct val="100000"/>
              </a:lnSpc>
              <a:spcBef>
                <a:spcPts val="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 A repeater operates at the physical layer.</a:t>
            </a:r>
            <a:endParaRPr/>
          </a:p>
          <a:p>
            <a:pPr indent="-342900" lvl="0" marL="342900" marR="0" rtl="0" algn="l">
              <a:lnSpc>
                <a:spcPct val="100000"/>
              </a:lnSpc>
              <a:spcBef>
                <a:spcPts val="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A repeater receives a signal and, before it becomes too weak or corrupted, regenerates the original bit pattern.</a:t>
            </a:r>
            <a:endParaRPr/>
          </a:p>
          <a:p>
            <a:pPr indent="-342900" lvl="0" marL="342900" marR="0" rtl="0" algn="l">
              <a:lnSpc>
                <a:spcPct val="100000"/>
              </a:lnSpc>
              <a:spcBef>
                <a:spcPts val="0"/>
              </a:spcBef>
              <a:spcAft>
                <a:spcPts val="0"/>
              </a:spcAft>
              <a:buClr>
                <a:srgbClr val="FF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A repeater is a regenerator, not an amplifier.</a:t>
            </a:r>
            <a:endParaRPr/>
          </a:p>
          <a:p>
            <a:pPr indent="-190500" lvl="0" marL="342900" marR="0" rtl="0" algn="l">
              <a:lnSpc>
                <a:spcPct val="100000"/>
              </a:lnSpc>
              <a:spcBef>
                <a:spcPts val="0"/>
              </a:spcBef>
              <a:spcAft>
                <a:spcPts val="0"/>
              </a:spcAft>
              <a:buClr>
                <a:srgbClr val="FF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FF0000"/>
                </a:solidFill>
                <a:latin typeface="Times New Roman"/>
                <a:ea typeface="Times New Roman"/>
                <a:cs typeface="Times New Roman"/>
                <a:sym typeface="Times New Roman"/>
              </a:rPr>
              <a:t>Hub: </a:t>
            </a:r>
            <a:endParaRPr/>
          </a:p>
          <a:p>
            <a:pPr indent="-342900" lvl="0" marL="342900" marR="0" rtl="0" algn="l">
              <a:lnSpc>
                <a:spcPct val="10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Hub is used to connect devices to the same network.</a:t>
            </a:r>
            <a:endParaRPr/>
          </a:p>
          <a:p>
            <a:pPr indent="-342900" lvl="0" marL="342900" marR="0" rtl="0" algn="l">
              <a:lnSpc>
                <a:spcPct val="10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Hubs cannot filter data, so data packets are sent to all</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      connected devices</a:t>
            </a:r>
            <a:endParaRPr/>
          </a:p>
          <a:p>
            <a:pPr indent="-190500" lvl="0" marL="342900" marR="0" rtl="0" algn="l">
              <a:lnSpc>
                <a:spcPct val="100000"/>
              </a:lnSpc>
              <a:spcBef>
                <a:spcPts val="0"/>
              </a:spcBef>
              <a:spcAft>
                <a:spcPts val="0"/>
              </a:spcAft>
              <a:buClr>
                <a:srgbClr val="FF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152400" lvl="0" marL="342900" marR="0" rtl="0" algn="l">
              <a:lnSpc>
                <a:spcPct val="100000"/>
              </a:lnSpc>
              <a:spcBef>
                <a:spcPts val="0"/>
              </a:spcBef>
              <a:spcAft>
                <a:spcPts val="0"/>
              </a:spcAft>
              <a:buClr>
                <a:srgbClr val="FF0000"/>
              </a:buClr>
              <a:buSzPts val="3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1880" name="Google Shape;1880;p130"/>
          <p:cNvPicPr preferRelativeResize="0"/>
          <p:nvPr/>
        </p:nvPicPr>
        <p:blipFill rotWithShape="1">
          <a:blip r:embed="rId4">
            <a:alphaModFix/>
          </a:blip>
          <a:srcRect b="0" l="0" r="0" t="0"/>
          <a:stretch/>
        </p:blipFill>
        <p:spPr>
          <a:xfrm>
            <a:off x="5454060" y="3080477"/>
            <a:ext cx="3257550" cy="14763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3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886" name="Google Shape;1886;p13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887" name="Google Shape;1887;p1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88" name="Google Shape;1888;p131"/>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889" name="Google Shape;1889;p131"/>
          <p:cNvSpPr/>
          <p:nvPr/>
        </p:nvSpPr>
        <p:spPr>
          <a:xfrm>
            <a:off x="1236260" y="24817"/>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Networking Devices</a:t>
            </a:r>
            <a:endParaRPr/>
          </a:p>
        </p:txBody>
      </p:sp>
      <p:sp>
        <p:nvSpPr>
          <p:cNvPr id="1890" name="Google Shape;1890;p131"/>
          <p:cNvSpPr/>
          <p:nvPr/>
        </p:nvSpPr>
        <p:spPr>
          <a:xfrm>
            <a:off x="822960" y="520382"/>
            <a:ext cx="8432830" cy="48397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Times New Roman"/>
                <a:ea typeface="Times New Roman"/>
                <a:cs typeface="Times New Roman"/>
                <a:sym typeface="Times New Roman"/>
              </a:rPr>
              <a:t>Bridge</a:t>
            </a:r>
            <a:endParaRPr/>
          </a:p>
          <a:p>
            <a:pPr indent="-342900" lvl="0" marL="342900" marR="0" rtl="0" algn="l">
              <a:lnSpc>
                <a:spcPct val="100000"/>
              </a:lnSpc>
              <a:spcBef>
                <a:spcPts val="60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A bridge operates at data link layer</a:t>
            </a:r>
            <a:endParaRPr/>
          </a:p>
          <a:p>
            <a:pPr indent="-342900" lvl="0" marL="342900" marR="0" rtl="0" algn="l">
              <a:lnSpc>
                <a:spcPct val="100000"/>
              </a:lnSpc>
              <a:spcBef>
                <a:spcPts val="60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It is also used for interconnecting two LANs working on the same protocol.</a:t>
            </a:r>
            <a:endParaRPr/>
          </a:p>
          <a:p>
            <a:pPr indent="0" lvl="0" marL="0" marR="0" rtl="0" algn="l">
              <a:lnSpc>
                <a:spcPct val="100000"/>
              </a:lnSpc>
              <a:spcBef>
                <a:spcPts val="600"/>
              </a:spcBef>
              <a:spcAft>
                <a:spcPts val="0"/>
              </a:spcAft>
              <a:buNone/>
            </a:pPr>
            <a:r>
              <a:rPr b="0" i="0" lang="en-US" sz="1600" u="none" cap="none" strike="noStrike">
                <a:solidFill>
                  <a:srgbClr val="FF0000"/>
                </a:solidFill>
                <a:latin typeface="Times New Roman"/>
                <a:ea typeface="Times New Roman"/>
                <a:cs typeface="Times New Roman"/>
                <a:sym typeface="Times New Roman"/>
              </a:rPr>
              <a:t>Switch</a:t>
            </a:r>
            <a:endParaRPr/>
          </a:p>
          <a:p>
            <a:pPr indent="-342900" lvl="0" marL="342900" marR="0" rtl="0" algn="l">
              <a:lnSpc>
                <a:spcPct val="100000"/>
              </a:lnSpc>
              <a:spcBef>
                <a:spcPts val="60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A switch is a data link layer device</a:t>
            </a:r>
            <a:endParaRPr/>
          </a:p>
          <a:p>
            <a:pPr indent="-342900" lvl="0" marL="342900" marR="0" rtl="0" algn="l">
              <a:lnSpc>
                <a:spcPct val="100000"/>
              </a:lnSpc>
              <a:spcBef>
                <a:spcPts val="60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It is an intelligent network device that can be conceived as a multiport network bridge.</a:t>
            </a:r>
            <a:endParaRPr/>
          </a:p>
          <a:p>
            <a:pPr indent="-342900" lvl="0" marL="342900" marR="0" rtl="0" algn="l">
              <a:lnSpc>
                <a:spcPct val="100000"/>
              </a:lnSpc>
              <a:spcBef>
                <a:spcPts val="60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It uses MAC addresses to send data packets to selected destination ports</a:t>
            </a:r>
            <a:endParaRPr/>
          </a:p>
          <a:p>
            <a:pPr indent="-342900" lvl="0" marL="342900" marR="0" rtl="0" algn="l">
              <a:lnSpc>
                <a:spcPct val="100000"/>
              </a:lnSpc>
              <a:spcBef>
                <a:spcPts val="60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Switches can perform some error checking before forwarding data</a:t>
            </a:r>
            <a:endParaRPr/>
          </a:p>
          <a:p>
            <a:pPr indent="0" lvl="0" marL="0" marR="0" rtl="0" algn="l">
              <a:lnSpc>
                <a:spcPct val="100000"/>
              </a:lnSpc>
              <a:spcBef>
                <a:spcPts val="600"/>
              </a:spcBef>
              <a:spcAft>
                <a:spcPts val="0"/>
              </a:spcAft>
              <a:buNone/>
            </a:pPr>
            <a:r>
              <a:rPr b="0" i="0" lang="en-US" sz="1600" u="none" cap="none" strike="noStrike">
                <a:solidFill>
                  <a:srgbClr val="FF0000"/>
                </a:solidFill>
                <a:latin typeface="Times New Roman"/>
                <a:ea typeface="Times New Roman"/>
                <a:cs typeface="Times New Roman"/>
                <a:sym typeface="Times New Roman"/>
              </a:rPr>
              <a:t>Router</a:t>
            </a:r>
            <a:endParaRPr/>
          </a:p>
          <a:p>
            <a:pPr indent="-342900" lvl="0" marL="342900" marR="0" rtl="0" algn="l">
              <a:lnSpc>
                <a:spcPct val="100000"/>
              </a:lnSpc>
              <a:spcBef>
                <a:spcPts val="60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Routers operate at the Network Layer (Layer 3) </a:t>
            </a:r>
            <a:endParaRPr/>
          </a:p>
          <a:p>
            <a:pPr indent="-342900" lvl="0" marL="342900" marR="0" rtl="0" algn="l">
              <a:lnSpc>
                <a:spcPct val="100000"/>
              </a:lnSpc>
              <a:spcBef>
                <a:spcPts val="60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Interconnect IP networks</a:t>
            </a:r>
            <a:endParaRPr/>
          </a:p>
          <a:p>
            <a:pPr indent="0" lvl="0" marL="0" marR="0" rtl="0" algn="l">
              <a:lnSpc>
                <a:spcPct val="100000"/>
              </a:lnSpc>
              <a:spcBef>
                <a:spcPts val="600"/>
              </a:spcBef>
              <a:spcAft>
                <a:spcPts val="0"/>
              </a:spcAft>
              <a:buNone/>
            </a:pPr>
            <a:r>
              <a:rPr b="0" i="0" lang="en-US" sz="1600" u="none" cap="none" strike="noStrike">
                <a:solidFill>
                  <a:srgbClr val="FF0000"/>
                </a:solidFill>
                <a:latin typeface="Times New Roman"/>
                <a:ea typeface="Times New Roman"/>
                <a:cs typeface="Times New Roman"/>
                <a:sym typeface="Times New Roman"/>
              </a:rPr>
              <a:t>Gateway: </a:t>
            </a:r>
            <a:endParaRPr/>
          </a:p>
          <a:p>
            <a:pPr indent="-342900" lvl="0" marL="342900" marR="0" rtl="0" algn="l">
              <a:lnSpc>
                <a:spcPct val="100000"/>
              </a:lnSpc>
              <a:spcBef>
                <a:spcPts val="600"/>
              </a:spcBef>
              <a:spcAft>
                <a:spcPts val="0"/>
              </a:spcAft>
              <a:buClr>
                <a:srgbClr val="FF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A gateway is simply a device or hardware that acts as a "gate" between the networks. We can also define it as a node that acts as an entry for other network nodes</a:t>
            </a:r>
            <a:endParaRPr/>
          </a:p>
          <a:p>
            <a:pPr indent="-190500" lvl="0" marL="342900" marR="0" rtl="0" algn="l">
              <a:lnSpc>
                <a:spcPct val="100000"/>
              </a:lnSpc>
              <a:spcBef>
                <a:spcPts val="300"/>
              </a:spcBef>
              <a:spcAft>
                <a:spcPts val="0"/>
              </a:spcAft>
              <a:buClr>
                <a:srgbClr val="FF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190500" lvl="0" marL="342900" marR="0" rtl="0" algn="l">
              <a:lnSpc>
                <a:spcPct val="100000"/>
              </a:lnSpc>
              <a:spcBef>
                <a:spcPts val="0"/>
              </a:spcBef>
              <a:spcAft>
                <a:spcPts val="0"/>
              </a:spcAft>
              <a:buClr>
                <a:srgbClr val="FF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3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896" name="Google Shape;1896;p13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897" name="Google Shape;1897;p1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98" name="Google Shape;1898;p132"/>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899" name="Google Shape;1899;p132"/>
          <p:cNvSpPr/>
          <p:nvPr/>
        </p:nvSpPr>
        <p:spPr>
          <a:xfrm>
            <a:off x="1236260" y="24817"/>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Networking Devices</a:t>
            </a:r>
            <a:endParaRPr/>
          </a:p>
        </p:txBody>
      </p:sp>
      <p:pic>
        <p:nvPicPr>
          <p:cNvPr descr="4-47" id="1900" name="Google Shape;1900;p132"/>
          <p:cNvPicPr preferRelativeResize="0"/>
          <p:nvPr/>
        </p:nvPicPr>
        <p:blipFill rotWithShape="1">
          <a:blip r:embed="rId4">
            <a:alphaModFix/>
          </a:blip>
          <a:srcRect b="0" l="0" r="0" t="0"/>
          <a:stretch/>
        </p:blipFill>
        <p:spPr>
          <a:xfrm>
            <a:off x="893974" y="1655235"/>
            <a:ext cx="6869151" cy="2383713"/>
          </a:xfrm>
          <a:prstGeom prst="rect">
            <a:avLst/>
          </a:prstGeom>
          <a:noFill/>
          <a:ln>
            <a:noFill/>
          </a:ln>
        </p:spPr>
      </p:pic>
      <p:sp>
        <p:nvSpPr>
          <p:cNvPr id="1901" name="Google Shape;1901;p132"/>
          <p:cNvSpPr txBox="1"/>
          <p:nvPr/>
        </p:nvSpPr>
        <p:spPr>
          <a:xfrm>
            <a:off x="657921" y="886525"/>
            <a:ext cx="7527073" cy="59477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Arial"/>
                <a:ea typeface="Arial"/>
                <a:cs typeface="Arial"/>
                <a:sym typeface="Arial"/>
              </a:rPr>
              <a:t>(a)</a:t>
            </a:r>
            <a:r>
              <a:rPr b="0" i="0" lang="en-US" sz="1400" u="none" cap="none" strike="noStrike">
                <a:solidFill>
                  <a:srgbClr val="000000"/>
                </a:solidFill>
                <a:latin typeface="Arial"/>
                <a:ea typeface="Arial"/>
                <a:cs typeface="Arial"/>
                <a:sym typeface="Arial"/>
              </a:rPr>
              <a:t> Hub                                           </a:t>
            </a:r>
            <a:r>
              <a:rPr b="0" i="0" lang="en-US" sz="1400" u="none" cap="none" strike="noStrike">
                <a:solidFill>
                  <a:schemeClr val="accent2"/>
                </a:solidFill>
                <a:latin typeface="Arial"/>
                <a:ea typeface="Arial"/>
                <a:cs typeface="Arial"/>
                <a:sym typeface="Arial"/>
              </a:rPr>
              <a:t>(b)</a:t>
            </a:r>
            <a:r>
              <a:rPr b="0" i="0" lang="en-US" sz="1400" u="none" cap="none" strike="noStrike">
                <a:solidFill>
                  <a:srgbClr val="000000"/>
                </a:solidFill>
                <a:latin typeface="Arial"/>
                <a:ea typeface="Arial"/>
                <a:cs typeface="Arial"/>
                <a:sym typeface="Arial"/>
              </a:rPr>
              <a:t> Bridge                                         </a:t>
            </a:r>
            <a:r>
              <a:rPr b="0" i="0" lang="en-US" sz="1400" u="none" cap="none" strike="noStrike">
                <a:solidFill>
                  <a:schemeClr val="accent2"/>
                </a:solidFill>
                <a:latin typeface="Arial"/>
                <a:ea typeface="Arial"/>
                <a:cs typeface="Arial"/>
                <a:sym typeface="Arial"/>
              </a:rPr>
              <a:t>(c)</a:t>
            </a:r>
            <a:r>
              <a:rPr b="0" i="0" lang="en-US" sz="1400" u="none" cap="none" strike="noStrike">
                <a:solidFill>
                  <a:srgbClr val="000000"/>
                </a:solidFill>
                <a:latin typeface="Arial"/>
                <a:ea typeface="Arial"/>
                <a:cs typeface="Arial"/>
                <a:sym typeface="Arial"/>
              </a:rPr>
              <a:t> Switch</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3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907" name="Google Shape;1907;p13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908" name="Google Shape;1908;p1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09" name="Google Shape;1909;p133"/>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910" name="Google Shape;1910;p133"/>
          <p:cNvSpPr/>
          <p:nvPr/>
        </p:nvSpPr>
        <p:spPr>
          <a:xfrm>
            <a:off x="1236260" y="24817"/>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Layer wise Networking Devices</a:t>
            </a:r>
            <a:endParaRPr/>
          </a:p>
        </p:txBody>
      </p:sp>
      <p:pic>
        <p:nvPicPr>
          <p:cNvPr descr="4-46" id="1911" name="Google Shape;1911;p133"/>
          <p:cNvPicPr preferRelativeResize="0"/>
          <p:nvPr/>
        </p:nvPicPr>
        <p:blipFill rotWithShape="1">
          <a:blip r:embed="rId4">
            <a:alphaModFix/>
          </a:blip>
          <a:srcRect b="0" l="0" r="0" t="0"/>
          <a:stretch/>
        </p:blipFill>
        <p:spPr>
          <a:xfrm>
            <a:off x="1015339" y="1694288"/>
            <a:ext cx="7113321" cy="2877712"/>
          </a:xfrm>
          <a:prstGeom prst="rect">
            <a:avLst/>
          </a:prstGeom>
          <a:noFill/>
          <a:ln>
            <a:noFill/>
          </a:ln>
        </p:spPr>
      </p:pic>
      <p:sp>
        <p:nvSpPr>
          <p:cNvPr id="1912" name="Google Shape;1912;p133"/>
          <p:cNvSpPr txBox="1"/>
          <p:nvPr/>
        </p:nvSpPr>
        <p:spPr>
          <a:xfrm>
            <a:off x="1718447" y="1102149"/>
            <a:ext cx="7113320" cy="592139"/>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Arial"/>
                <a:ea typeface="Arial"/>
                <a:cs typeface="Arial"/>
                <a:sym typeface="Arial"/>
              </a:rPr>
              <a:t>(a)</a:t>
            </a:r>
            <a:r>
              <a:rPr b="0" i="0" lang="en-US" sz="1400" u="none" cap="none" strike="noStrike">
                <a:solidFill>
                  <a:srgbClr val="000000"/>
                </a:solidFill>
                <a:latin typeface="Arial"/>
                <a:ea typeface="Arial"/>
                <a:cs typeface="Arial"/>
                <a:sym typeface="Arial"/>
              </a:rPr>
              <a:t> Layer wise devices                         </a:t>
            </a:r>
            <a:r>
              <a:rPr b="0" i="0" lang="en-US" sz="1400" u="none" cap="none" strike="noStrike">
                <a:solidFill>
                  <a:schemeClr val="accent2"/>
                </a:solidFill>
                <a:latin typeface="Arial"/>
                <a:ea typeface="Arial"/>
                <a:cs typeface="Arial"/>
                <a:sym typeface="Arial"/>
              </a:rPr>
              <a:t>(b)</a:t>
            </a:r>
            <a:r>
              <a:rPr b="0" i="0" lang="en-US" sz="1400" u="none" cap="none" strike="noStrike">
                <a:solidFill>
                  <a:srgbClr val="000000"/>
                </a:solidFill>
                <a:latin typeface="Arial"/>
                <a:ea typeface="Arial"/>
                <a:cs typeface="Arial"/>
                <a:sym typeface="Arial"/>
              </a:rPr>
              <a:t> Frames, packets and headers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918" name="Google Shape;1918;p1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919" name="Google Shape;1919;p1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20" name="Google Shape;1920;p134"/>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921" name="Google Shape;1921;p134"/>
          <p:cNvSpPr/>
          <p:nvPr/>
        </p:nvSpPr>
        <p:spPr>
          <a:xfrm>
            <a:off x="1278081" y="0"/>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Comparison of network devices</a:t>
            </a:r>
            <a:endParaRPr/>
          </a:p>
        </p:txBody>
      </p:sp>
      <p:graphicFrame>
        <p:nvGraphicFramePr>
          <p:cNvPr id="1922" name="Google Shape;1922;p134"/>
          <p:cNvGraphicFramePr/>
          <p:nvPr/>
        </p:nvGraphicFramePr>
        <p:xfrm>
          <a:off x="259263" y="580698"/>
          <a:ext cx="3000000" cy="3000000"/>
        </p:xfrm>
        <a:graphic>
          <a:graphicData uri="http://schemas.openxmlformats.org/drawingml/2006/table">
            <a:tbl>
              <a:tblPr bandRow="1" firstCol="1" firstRow="1">
                <a:noFill/>
                <a:tableStyleId>{0DDB35CB-B230-49BD-A647-0303F0D564B3}</a:tableStyleId>
              </a:tblPr>
              <a:tblGrid>
                <a:gridCol w="2925175"/>
                <a:gridCol w="3005400"/>
                <a:gridCol w="2912350"/>
              </a:tblGrid>
              <a:tr h="258850">
                <a:tc>
                  <a:txBody>
                    <a:bodyPr/>
                    <a:lstStyle/>
                    <a:p>
                      <a:pPr indent="0" lvl="0" marL="0" marR="0" rtl="0" algn="l">
                        <a:lnSpc>
                          <a:spcPct val="107000"/>
                        </a:lnSpc>
                        <a:spcBef>
                          <a:spcPts val="0"/>
                        </a:spcBef>
                        <a:spcAft>
                          <a:spcPts val="0"/>
                        </a:spcAft>
                        <a:buNone/>
                      </a:pPr>
                      <a:r>
                        <a:rPr b="1" lang="en-US" sz="1600" u="none" cap="none" strike="noStrike">
                          <a:latin typeface="Times New Roman"/>
                          <a:ea typeface="Times New Roman"/>
                          <a:cs typeface="Times New Roman"/>
                          <a:sym typeface="Times New Roman"/>
                        </a:rPr>
                        <a:t>HUB</a:t>
                      </a:r>
                      <a:endParaRPr b="1" sz="16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b="1" lang="en-US" sz="1600" u="none" cap="none" strike="noStrike">
                          <a:latin typeface="Times New Roman"/>
                          <a:ea typeface="Times New Roman"/>
                          <a:cs typeface="Times New Roman"/>
                          <a:sym typeface="Times New Roman"/>
                        </a:rPr>
                        <a:t>SWITCH</a:t>
                      </a:r>
                      <a:endParaRPr b="1" sz="16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b="1" lang="en-US" sz="1600" u="none" cap="none" strike="noStrike">
                          <a:latin typeface="Times New Roman"/>
                          <a:ea typeface="Times New Roman"/>
                          <a:cs typeface="Times New Roman"/>
                          <a:sym typeface="Times New Roman"/>
                        </a:rPr>
                        <a:t>ROUTER</a:t>
                      </a:r>
                      <a:endParaRPr b="1" sz="1600" u="none" cap="none" strike="noStrike">
                        <a:latin typeface="Times New Roman"/>
                        <a:ea typeface="Times New Roman"/>
                        <a:cs typeface="Times New Roman"/>
                        <a:sym typeface="Times New Roman"/>
                      </a:endParaRPr>
                    </a:p>
                  </a:txBody>
                  <a:tcPr marT="57150" marB="57150" marR="57150" marL="57150"/>
                </a:tc>
              </a:tr>
              <a:tr h="338575">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Hub is a broadcast device.</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switch is a multicast device.</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router is a routing device.</a:t>
                      </a:r>
                      <a:endParaRPr sz="1500" u="none" cap="none" strike="noStrike">
                        <a:latin typeface="Times New Roman"/>
                        <a:ea typeface="Times New Roman"/>
                        <a:cs typeface="Times New Roman"/>
                        <a:sym typeface="Times New Roman"/>
                      </a:endParaRPr>
                    </a:p>
                  </a:txBody>
                  <a:tcPr marT="57150" marB="57150" marR="57150" marL="57150"/>
                </a:tc>
              </a:tr>
              <a:tr h="548725">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Hub works in the physical layer of OSI model.</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switch works in data link layer.</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router works in the network layer of OSI model.</a:t>
                      </a:r>
                      <a:endParaRPr sz="1500" u="none" cap="none" strike="noStrike">
                        <a:latin typeface="Times New Roman"/>
                        <a:ea typeface="Times New Roman"/>
                        <a:cs typeface="Times New Roman"/>
                        <a:sym typeface="Times New Roman"/>
                      </a:endParaRPr>
                    </a:p>
                  </a:txBody>
                  <a:tcPr marT="57150" marB="57150" marR="57150" marL="57150"/>
                </a:tc>
              </a:tr>
              <a:tr h="519300">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Hub is used to connect devices to the same network.</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switch is used to connect devices to the network.</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router is used to connect two different networks.</a:t>
                      </a:r>
                      <a:endParaRPr sz="1500" u="none" cap="none" strike="noStrike">
                        <a:latin typeface="Times New Roman"/>
                        <a:ea typeface="Times New Roman"/>
                        <a:cs typeface="Times New Roman"/>
                        <a:sym typeface="Times New Roman"/>
                      </a:endParaRPr>
                    </a:p>
                  </a:txBody>
                  <a:tcPr marT="57150" marB="57150" marR="57150" marL="57150"/>
                </a:tc>
              </a:tr>
              <a:tr h="580450">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Hub sends data in the form of bits.</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switch sends data in the form of frames.</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router sends data in the form of packets.</a:t>
                      </a:r>
                      <a:endParaRPr sz="1500" u="none" cap="none" strike="noStrike">
                        <a:latin typeface="Times New Roman"/>
                        <a:ea typeface="Times New Roman"/>
                        <a:cs typeface="Times New Roman"/>
                        <a:sym typeface="Times New Roman"/>
                      </a:endParaRPr>
                    </a:p>
                  </a:txBody>
                  <a:tcPr marT="57150" marB="57150" marR="57150" marL="57150"/>
                </a:tc>
              </a:tr>
              <a:tr h="338575">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Hub works in half duplex.</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switch works in full duplex.</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The router works in full duplex.</a:t>
                      </a:r>
                      <a:endParaRPr sz="1500" u="none" cap="none" strike="noStrike">
                        <a:latin typeface="Times New Roman"/>
                        <a:ea typeface="Times New Roman"/>
                        <a:cs typeface="Times New Roman"/>
                        <a:sym typeface="Times New Roman"/>
                      </a:endParaRPr>
                    </a:p>
                  </a:txBody>
                  <a:tcPr marT="57150" marB="57150" marR="57150" marL="57150"/>
                </a:tc>
              </a:tr>
              <a:tr h="519475">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Only one device can send data at a time.</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Multiple devices can send data at a time.</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Multiple devices can send data at a time.</a:t>
                      </a:r>
                      <a:endParaRPr sz="1500" u="none" cap="none" strike="noStrike">
                        <a:latin typeface="Times New Roman"/>
                        <a:ea typeface="Times New Roman"/>
                        <a:cs typeface="Times New Roman"/>
                        <a:sym typeface="Times New Roman"/>
                      </a:endParaRPr>
                    </a:p>
                  </a:txBody>
                  <a:tcPr marT="57150" marB="57150" marR="57150" marL="57150"/>
                </a:tc>
              </a:tr>
              <a:tr h="873750">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Hub does not store any MAC address of a node in the network.</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It uses MAC addresses </a:t>
                      </a:r>
                      <a:endParaRPr sz="1500" u="none" cap="none" strike="noStrike">
                        <a:latin typeface="Times New Roman"/>
                        <a:ea typeface="Times New Roman"/>
                        <a:cs typeface="Times New Roman"/>
                        <a:sym typeface="Times New Roman"/>
                      </a:endParaRPr>
                    </a:p>
                  </a:txBody>
                  <a:tcPr marT="57150" marB="57150" marR="57150" marL="57150"/>
                </a:tc>
                <a:tc>
                  <a:txBody>
                    <a:bodyPr/>
                    <a:lstStyle/>
                    <a:p>
                      <a:pPr indent="0" lvl="0" marL="0" marR="0" rtl="0" algn="l">
                        <a:lnSpc>
                          <a:spcPct val="107000"/>
                        </a:lnSpc>
                        <a:spcBef>
                          <a:spcPts val="0"/>
                        </a:spcBef>
                        <a:spcAft>
                          <a:spcPts val="0"/>
                        </a:spcAft>
                        <a:buNone/>
                      </a:pPr>
                      <a:r>
                        <a:rPr lang="en-US" sz="1500" u="none" cap="none" strike="noStrike">
                          <a:latin typeface="Times New Roman"/>
                          <a:ea typeface="Times New Roman"/>
                          <a:cs typeface="Times New Roman"/>
                          <a:sym typeface="Times New Roman"/>
                        </a:rPr>
                        <a:t>It uses IP Addresses</a:t>
                      </a:r>
                      <a:endParaRPr sz="1500" u="none" cap="none" strike="noStrike">
                        <a:latin typeface="Times New Roman"/>
                        <a:ea typeface="Times New Roman"/>
                        <a:cs typeface="Times New Roman"/>
                        <a:sym typeface="Times New Roman"/>
                      </a:endParaRPr>
                    </a:p>
                  </a:txBody>
                  <a:tcPr marT="57150" marB="57150" marR="57150" marL="57150"/>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1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9/9/2022</a:t>
            </a:r>
            <a:endParaRPr b="0" i="0" sz="700" u="none" cap="none" strike="noStrike">
              <a:solidFill>
                <a:srgbClr val="FFFFFF"/>
              </a:solidFill>
              <a:latin typeface="Calibri"/>
              <a:ea typeface="Calibri"/>
              <a:cs typeface="Calibri"/>
              <a:sym typeface="Calibri"/>
            </a:endParaRPr>
          </a:p>
        </p:txBody>
      </p:sp>
      <p:sp>
        <p:nvSpPr>
          <p:cNvPr id="1928" name="Google Shape;1928;p1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Computer Networks        SY BTech    S3               2022-23</a:t>
            </a:r>
            <a:endParaRPr/>
          </a:p>
        </p:txBody>
      </p:sp>
      <p:sp>
        <p:nvSpPr>
          <p:cNvPr id="1929" name="Google Shape;1929;p1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Calibri"/>
                <a:ea typeface="Calibri"/>
                <a:cs typeface="Calibri"/>
                <a:sym typeface="Calibri"/>
              </a:rPr>
              <a:t>‹#›</a:t>
            </a:fld>
            <a:endParaRPr b="0" i="0" sz="800" u="none" cap="none" strike="noStrike">
              <a:solidFill>
                <a:srgbClr val="FFFFFF"/>
              </a:solidFill>
              <a:latin typeface="Calibri"/>
              <a:ea typeface="Calibri"/>
              <a:cs typeface="Calibri"/>
              <a:sym typeface="Calibri"/>
            </a:endParaRPr>
          </a:p>
        </p:txBody>
      </p:sp>
      <p:sp>
        <p:nvSpPr>
          <p:cNvPr id="1930" name="Google Shape;1930;p135"/>
          <p:cNvSpPr txBox="1"/>
          <p:nvPr>
            <p:ph idx="4294967295" type="title"/>
          </p:nvPr>
        </p:nvSpPr>
        <p:spPr>
          <a:xfrm>
            <a:off x="245327" y="1706581"/>
            <a:ext cx="8709102" cy="56500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4400">
                <a:solidFill>
                  <a:srgbClr val="C00000"/>
                </a:solidFill>
                <a:latin typeface="Times New Roman"/>
                <a:ea typeface="Times New Roman"/>
                <a:cs typeface="Times New Roman"/>
                <a:sym typeface="Times New Roman"/>
              </a:rPr>
              <a:t>OSI Reference and  TCP/IP Model</a:t>
            </a:r>
            <a:endParaRPr b="1" sz="4400">
              <a:solidFill>
                <a:srgbClr val="C00000"/>
              </a:solidFill>
              <a:latin typeface="Times New Roman"/>
              <a:ea typeface="Times New Roman"/>
              <a:cs typeface="Times New Roman"/>
              <a:sym typeface="Times New Roman"/>
            </a:endParaRPr>
          </a:p>
        </p:txBody>
      </p:sp>
      <p:pic>
        <p:nvPicPr>
          <p:cNvPr id="1931" name="Google Shape;1931;p135"/>
          <p:cNvPicPr preferRelativeResize="0"/>
          <p:nvPr/>
        </p:nvPicPr>
        <p:blipFill rotWithShape="1">
          <a:blip r:embed="rId3">
            <a:alphaModFix/>
          </a:blip>
          <a:srcRect b="0" l="0" r="0" t="0"/>
          <a:stretch/>
        </p:blipFill>
        <p:spPr>
          <a:xfrm>
            <a:off x="41821" y="57411"/>
            <a:ext cx="739015" cy="72190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1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937" name="Google Shape;1937;p1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938" name="Google Shape;1938;p1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39" name="Google Shape;1939;p136"/>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940" name="Google Shape;1940;p136"/>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OSI Reference Model</a:t>
            </a:r>
            <a:endParaRPr/>
          </a:p>
        </p:txBody>
      </p:sp>
      <p:sp>
        <p:nvSpPr>
          <p:cNvPr id="1941" name="Google Shape;1941;p136"/>
          <p:cNvSpPr/>
          <p:nvPr/>
        </p:nvSpPr>
        <p:spPr>
          <a:xfrm>
            <a:off x="658537" y="1035681"/>
            <a:ext cx="9021364" cy="235641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000" u="none" cap="none" strike="noStrike">
                <a:solidFill>
                  <a:srgbClr val="FF0000"/>
                </a:solidFill>
                <a:latin typeface="Times New Roman"/>
                <a:ea typeface="Times New Roman"/>
                <a:cs typeface="Times New Roman"/>
                <a:sym typeface="Times New Roman"/>
              </a:rPr>
              <a:t>Principles for the seven layers of OSI Model:</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Layers created for different abstractions</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Each layer performs well-defined function</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Function of layer chosen with definition of international standard protocols in mind</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Minimize information flow across interfaces between boundaries</a:t>
            </a:r>
            <a:endParaRPr/>
          </a:p>
          <a:p>
            <a:pPr indent="-285750" lvl="0" marL="285750" marR="0" rtl="0" algn="l">
              <a:lnSpc>
                <a:spcPct val="150000"/>
              </a:lnSpc>
              <a:spcBef>
                <a:spcPts val="0"/>
              </a:spcBef>
              <a:spcAft>
                <a:spcPts val="0"/>
              </a:spcAft>
              <a:buClr>
                <a:srgbClr val="FF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Number of layers optimum</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3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947" name="Google Shape;1947;p13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948" name="Google Shape;1948;p1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49" name="Google Shape;1949;p137"/>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950" name="Google Shape;1950;p137"/>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OSI Reference Model</a:t>
            </a:r>
            <a:endParaRPr/>
          </a:p>
        </p:txBody>
      </p:sp>
      <p:sp>
        <p:nvSpPr>
          <p:cNvPr id="1951" name="Google Shape;1951;p137"/>
          <p:cNvSpPr txBox="1"/>
          <p:nvPr/>
        </p:nvSpPr>
        <p:spPr>
          <a:xfrm>
            <a:off x="353468" y="1132408"/>
            <a:ext cx="2411171" cy="3053284"/>
          </a:xfrm>
          <a:prstGeom prst="rect">
            <a:avLst/>
          </a:prstGeom>
          <a:noFill/>
          <a:ln>
            <a:noFill/>
          </a:ln>
        </p:spPr>
        <p:txBody>
          <a:bodyPr anchorCtr="0" anchor="t" bIns="45700" lIns="91425" spcFirstLastPara="1" rIns="91425" wrap="square" tIns="45700">
            <a:normAutofit/>
          </a:bodyPr>
          <a:lstStyle/>
          <a:p>
            <a:pPr indent="-457200" lvl="1" marL="457200" marR="0" rtl="0" algn="l">
              <a:lnSpc>
                <a:spcPct val="140000"/>
              </a:lnSpc>
              <a:spcBef>
                <a:spcPts val="0"/>
              </a:spcBef>
              <a:spcAft>
                <a:spcPts val="0"/>
              </a:spcAft>
              <a:buClr>
                <a:srgbClr val="CC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Application layer</a:t>
            </a:r>
            <a:endParaRPr/>
          </a:p>
          <a:p>
            <a:pPr indent="-457200" lvl="1" marL="457200" marR="0" rtl="0" algn="l">
              <a:lnSpc>
                <a:spcPct val="140000"/>
              </a:lnSpc>
              <a:spcBef>
                <a:spcPts val="0"/>
              </a:spcBef>
              <a:spcAft>
                <a:spcPts val="0"/>
              </a:spcAft>
              <a:buClr>
                <a:srgbClr val="CC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Presentation layer</a:t>
            </a:r>
            <a:endParaRPr/>
          </a:p>
          <a:p>
            <a:pPr indent="-457200" lvl="1" marL="457200" marR="0" rtl="0" algn="l">
              <a:lnSpc>
                <a:spcPct val="140000"/>
              </a:lnSpc>
              <a:spcBef>
                <a:spcPts val="0"/>
              </a:spcBef>
              <a:spcAft>
                <a:spcPts val="0"/>
              </a:spcAft>
              <a:buClr>
                <a:srgbClr val="CC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Session layer</a:t>
            </a:r>
            <a:endParaRPr/>
          </a:p>
          <a:p>
            <a:pPr indent="-457200" lvl="1" marL="457200" marR="0" rtl="0" algn="l">
              <a:lnSpc>
                <a:spcPct val="140000"/>
              </a:lnSpc>
              <a:spcBef>
                <a:spcPts val="0"/>
              </a:spcBef>
              <a:spcAft>
                <a:spcPts val="0"/>
              </a:spcAft>
              <a:buClr>
                <a:srgbClr val="CC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Transport layer</a:t>
            </a:r>
            <a:endParaRPr/>
          </a:p>
          <a:p>
            <a:pPr indent="-457200" lvl="1" marL="457200" marR="0" rtl="0" algn="l">
              <a:lnSpc>
                <a:spcPct val="140000"/>
              </a:lnSpc>
              <a:spcBef>
                <a:spcPts val="0"/>
              </a:spcBef>
              <a:spcAft>
                <a:spcPts val="0"/>
              </a:spcAft>
              <a:buClr>
                <a:srgbClr val="CC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Network layer</a:t>
            </a:r>
            <a:endParaRPr/>
          </a:p>
          <a:p>
            <a:pPr indent="-457200" lvl="1" marL="457200" marR="0" rtl="0" algn="l">
              <a:lnSpc>
                <a:spcPct val="140000"/>
              </a:lnSpc>
              <a:spcBef>
                <a:spcPts val="0"/>
              </a:spcBef>
              <a:spcAft>
                <a:spcPts val="0"/>
              </a:spcAft>
              <a:buClr>
                <a:srgbClr val="CC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Data link layer</a:t>
            </a:r>
            <a:endParaRPr/>
          </a:p>
          <a:p>
            <a:pPr indent="-457200" lvl="1" marL="457200" marR="0" rtl="0" algn="l">
              <a:lnSpc>
                <a:spcPct val="140000"/>
              </a:lnSpc>
              <a:spcBef>
                <a:spcPts val="0"/>
              </a:spcBef>
              <a:spcAft>
                <a:spcPts val="0"/>
              </a:spcAft>
              <a:buClr>
                <a:srgbClr val="CC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Physical layer</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952" name="Google Shape;1952;p137"/>
          <p:cNvPicPr preferRelativeResize="0"/>
          <p:nvPr/>
        </p:nvPicPr>
        <p:blipFill rotWithShape="1">
          <a:blip r:embed="rId4">
            <a:alphaModFix/>
          </a:blip>
          <a:srcRect b="0" l="0" r="0" t="0"/>
          <a:stretch/>
        </p:blipFill>
        <p:spPr>
          <a:xfrm>
            <a:off x="2702294" y="673983"/>
            <a:ext cx="6187087" cy="387436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958" name="Google Shape;1958;p1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959" name="Google Shape;1959;p1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60" name="Google Shape;1960;p138"/>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961" name="Google Shape;1961;p138"/>
          <p:cNvSpPr/>
          <p:nvPr/>
        </p:nvSpPr>
        <p:spPr>
          <a:xfrm>
            <a:off x="1236260" y="89208"/>
            <a:ext cx="7865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Summery of duties for each layer of OSI Model</a:t>
            </a:r>
            <a:endParaRPr/>
          </a:p>
        </p:txBody>
      </p:sp>
      <p:pic>
        <p:nvPicPr>
          <p:cNvPr id="1962" name="Google Shape;1962;p138"/>
          <p:cNvPicPr preferRelativeResize="0"/>
          <p:nvPr/>
        </p:nvPicPr>
        <p:blipFill rotWithShape="1">
          <a:blip r:embed="rId4">
            <a:alphaModFix/>
          </a:blip>
          <a:srcRect b="0" l="0" r="0" t="0"/>
          <a:stretch/>
        </p:blipFill>
        <p:spPr>
          <a:xfrm>
            <a:off x="501804" y="1034122"/>
            <a:ext cx="8229600" cy="334644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1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968" name="Google Shape;1968;p1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969" name="Google Shape;1969;p1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70" name="Google Shape;1970;p139"/>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971" name="Google Shape;1971;p139"/>
          <p:cNvSpPr/>
          <p:nvPr/>
        </p:nvSpPr>
        <p:spPr>
          <a:xfrm>
            <a:off x="1236260" y="89208"/>
            <a:ext cx="7865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TCP/IP Model</a:t>
            </a:r>
            <a:endParaRPr/>
          </a:p>
        </p:txBody>
      </p:sp>
      <p:pic>
        <p:nvPicPr>
          <p:cNvPr id="1972" name="Google Shape;1972;p139"/>
          <p:cNvPicPr preferRelativeResize="0"/>
          <p:nvPr/>
        </p:nvPicPr>
        <p:blipFill rotWithShape="1">
          <a:blip r:embed="rId4">
            <a:alphaModFix/>
          </a:blip>
          <a:srcRect b="0" l="0" r="0" t="0"/>
          <a:stretch/>
        </p:blipFill>
        <p:spPr>
          <a:xfrm>
            <a:off x="2075267" y="675409"/>
            <a:ext cx="5350077" cy="38635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02" name="Google Shape;402;p14"/>
          <p:cNvSpPr/>
          <p:nvPr/>
        </p:nvSpPr>
        <p:spPr>
          <a:xfrm>
            <a:off x="1071041" y="164348"/>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Period and Frequencies</a:t>
            </a:r>
            <a:endParaRPr/>
          </a:p>
        </p:txBody>
      </p:sp>
      <p:pic>
        <p:nvPicPr>
          <p:cNvPr id="403" name="Google Shape;403;p14"/>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404" name="Google Shape;404;p1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405" name="Google Shape;405;p1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406" name="Google Shape;406;p14"/>
          <p:cNvSpPr/>
          <p:nvPr/>
        </p:nvSpPr>
        <p:spPr>
          <a:xfrm>
            <a:off x="334926" y="840912"/>
            <a:ext cx="8277446" cy="11560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FF0000"/>
                </a:solidFill>
                <a:latin typeface="Times New Roman"/>
                <a:ea typeface="Times New Roman"/>
                <a:cs typeface="Times New Roman"/>
                <a:sym typeface="Times New Roman"/>
              </a:rPr>
              <a:t>Example 1. </a:t>
            </a:r>
            <a:r>
              <a:rPr b="0" i="0" lang="en-US" sz="1600" u="none" cap="none" strike="noStrike">
                <a:solidFill>
                  <a:srgbClr val="000000"/>
                </a:solidFill>
                <a:latin typeface="Times New Roman"/>
                <a:ea typeface="Times New Roman"/>
                <a:cs typeface="Times New Roman"/>
                <a:sym typeface="Times New Roman"/>
              </a:rPr>
              <a:t>The power we use at home has a frequency of 60 Hz. The period of this sine wave can be determined as follows:</a:t>
            </a:r>
            <a:endParaRPr/>
          </a:p>
          <a:p>
            <a:pPr indent="-133350" lvl="0" marL="285750" marR="0" rtl="0" algn="l">
              <a:lnSpc>
                <a:spcPct val="150000"/>
              </a:lnSpc>
              <a:spcBef>
                <a:spcPts val="0"/>
              </a:spcBef>
              <a:spcAft>
                <a:spcPts val="0"/>
              </a:spcAft>
              <a:buClr>
                <a:srgbClr val="00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407" name="Google Shape;407;p14"/>
          <p:cNvPicPr preferRelativeResize="0"/>
          <p:nvPr/>
        </p:nvPicPr>
        <p:blipFill rotWithShape="1">
          <a:blip r:embed="rId4">
            <a:alphaModFix/>
          </a:blip>
          <a:srcRect b="0" l="0" r="0" t="0"/>
          <a:stretch/>
        </p:blipFill>
        <p:spPr>
          <a:xfrm>
            <a:off x="1373219" y="1666988"/>
            <a:ext cx="6052125" cy="520360"/>
          </a:xfrm>
          <a:prstGeom prst="rect">
            <a:avLst/>
          </a:prstGeom>
          <a:noFill/>
          <a:ln cap="flat" cmpd="sng" w="57150">
            <a:solidFill>
              <a:srgbClr val="3366FF"/>
            </a:solidFill>
            <a:prstDash val="solid"/>
            <a:miter lim="800000"/>
            <a:headEnd len="sm" w="sm" type="none"/>
            <a:tailEnd len="sm" w="sm" type="none"/>
          </a:ln>
        </p:spPr>
      </p:pic>
      <p:sp>
        <p:nvSpPr>
          <p:cNvPr id="408" name="Google Shape;408;p14"/>
          <p:cNvSpPr/>
          <p:nvPr/>
        </p:nvSpPr>
        <p:spPr>
          <a:xfrm>
            <a:off x="668282" y="2546922"/>
            <a:ext cx="8277446" cy="6636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Times New Roman"/>
                <a:ea typeface="Times New Roman"/>
                <a:cs typeface="Times New Roman"/>
                <a:sym typeface="Times New Roman"/>
              </a:rPr>
              <a:t>Example 2. </a:t>
            </a:r>
            <a:r>
              <a:rPr b="0" i="0" lang="en-US" sz="1600" u="none" cap="none" strike="noStrike">
                <a:solidFill>
                  <a:srgbClr val="000000"/>
                </a:solidFill>
                <a:latin typeface="Times New Roman"/>
                <a:ea typeface="Times New Roman"/>
                <a:cs typeface="Times New Roman"/>
                <a:sym typeface="Times New Roman"/>
              </a:rPr>
              <a:t>The period of a signal is 100 ms. What is its frequency in kilohertz?</a:t>
            </a:r>
            <a:endParaRPr/>
          </a:p>
          <a:p>
            <a:pPr indent="-133350" lvl="0" marL="285750" marR="0" rtl="0" algn="l">
              <a:lnSpc>
                <a:spcPct val="150000"/>
              </a:lnSpc>
              <a:spcBef>
                <a:spcPts val="0"/>
              </a:spcBef>
              <a:spcAft>
                <a:spcPts val="0"/>
              </a:spcAft>
              <a:buClr>
                <a:srgbClr val="00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409" name="Google Shape;409;p14"/>
          <p:cNvSpPr/>
          <p:nvPr/>
        </p:nvSpPr>
        <p:spPr>
          <a:xfrm>
            <a:off x="461856" y="2924161"/>
            <a:ext cx="8534400"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chemeClr val="hlink"/>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First we change 100 ms to seconds, and then we calculate the frequency from the period (1 Hz = 10</a:t>
            </a:r>
            <a:r>
              <a:rPr b="0" baseline="30000" i="0" lang="en-US" sz="1600" u="none" cap="none" strike="noStrike">
                <a:solidFill>
                  <a:srgbClr val="000000"/>
                </a:solidFill>
                <a:latin typeface="Times New Roman"/>
                <a:ea typeface="Times New Roman"/>
                <a:cs typeface="Times New Roman"/>
                <a:sym typeface="Times New Roman"/>
              </a:rPr>
              <a:t>−3</a:t>
            </a:r>
            <a:r>
              <a:rPr b="0" i="0" lang="en-US" sz="1600" u="none" cap="none" strike="noStrike">
                <a:solidFill>
                  <a:srgbClr val="000000"/>
                </a:solidFill>
                <a:latin typeface="Times New Roman"/>
                <a:ea typeface="Times New Roman"/>
                <a:cs typeface="Times New Roman"/>
                <a:sym typeface="Times New Roman"/>
              </a:rPr>
              <a:t> kHz).</a:t>
            </a:r>
            <a:endParaRPr/>
          </a:p>
        </p:txBody>
      </p:sp>
      <p:pic>
        <p:nvPicPr>
          <p:cNvPr id="410" name="Google Shape;410;p14"/>
          <p:cNvPicPr preferRelativeResize="0"/>
          <p:nvPr/>
        </p:nvPicPr>
        <p:blipFill rotWithShape="1">
          <a:blip r:embed="rId5">
            <a:alphaModFix/>
          </a:blip>
          <a:srcRect b="0" l="0" r="0" t="0"/>
          <a:stretch/>
        </p:blipFill>
        <p:spPr>
          <a:xfrm>
            <a:off x="1594571" y="3587797"/>
            <a:ext cx="6028974" cy="909776"/>
          </a:xfrm>
          <a:prstGeom prst="rect">
            <a:avLst/>
          </a:prstGeom>
          <a:noFill/>
          <a:ln cap="flat" cmpd="sng" w="57150">
            <a:solidFill>
              <a:srgbClr val="3366FF"/>
            </a:solidFill>
            <a:prstDash val="solid"/>
            <a:miter lim="800000"/>
            <a:headEnd len="sm" w="sm" type="none"/>
            <a:tailEnd len="sm" w="sm" type="none"/>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978" name="Google Shape;1978;p1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979" name="Google Shape;1979;p1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80" name="Google Shape;1980;p140"/>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981" name="Google Shape;1981;p140"/>
          <p:cNvSpPr/>
          <p:nvPr/>
        </p:nvSpPr>
        <p:spPr>
          <a:xfrm>
            <a:off x="1236260" y="89208"/>
            <a:ext cx="7865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TCP/IP Model: Protocols</a:t>
            </a:r>
            <a:endParaRPr/>
          </a:p>
        </p:txBody>
      </p:sp>
      <p:pic>
        <p:nvPicPr>
          <p:cNvPr id="1982" name="Google Shape;1982;p140"/>
          <p:cNvPicPr preferRelativeResize="0"/>
          <p:nvPr/>
        </p:nvPicPr>
        <p:blipFill rotWithShape="1">
          <a:blip r:embed="rId4">
            <a:alphaModFix/>
          </a:blip>
          <a:srcRect b="0" l="0" r="0" t="0"/>
          <a:stretch/>
        </p:blipFill>
        <p:spPr>
          <a:xfrm>
            <a:off x="1236260" y="832522"/>
            <a:ext cx="6755732" cy="363855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1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988" name="Google Shape;1988;p1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989" name="Google Shape;1989;p1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90" name="Google Shape;1990;p141"/>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1991" name="Google Shape;1991;p141"/>
          <p:cNvSpPr/>
          <p:nvPr/>
        </p:nvSpPr>
        <p:spPr>
          <a:xfrm>
            <a:off x="1236260" y="89208"/>
            <a:ext cx="7865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TCP/IP and OSI model</a:t>
            </a:r>
            <a:endParaRPr/>
          </a:p>
        </p:txBody>
      </p:sp>
      <p:pic>
        <p:nvPicPr>
          <p:cNvPr id="1992" name="Google Shape;1992;p141"/>
          <p:cNvPicPr preferRelativeResize="0"/>
          <p:nvPr/>
        </p:nvPicPr>
        <p:blipFill rotWithShape="1">
          <a:blip r:embed="rId4">
            <a:alphaModFix/>
          </a:blip>
          <a:srcRect b="0" l="0" r="0" t="0"/>
          <a:stretch/>
        </p:blipFill>
        <p:spPr>
          <a:xfrm>
            <a:off x="1572322" y="676947"/>
            <a:ext cx="5793094" cy="402298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1998" name="Google Shape;1998;p1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999" name="Google Shape;1999;p1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000" name="Google Shape;2000;p142"/>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2001" name="Google Shape;2001;p142"/>
          <p:cNvSpPr/>
          <p:nvPr/>
        </p:nvSpPr>
        <p:spPr>
          <a:xfrm>
            <a:off x="1236260" y="89208"/>
            <a:ext cx="7865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Comparison of OSI &amp; TCP/IP Reference Models</a:t>
            </a:r>
            <a:endParaRPr/>
          </a:p>
        </p:txBody>
      </p:sp>
      <p:graphicFrame>
        <p:nvGraphicFramePr>
          <p:cNvPr id="2002" name="Google Shape;2002;p142"/>
          <p:cNvGraphicFramePr/>
          <p:nvPr/>
        </p:nvGraphicFramePr>
        <p:xfrm>
          <a:off x="58242" y="675409"/>
          <a:ext cx="3000000" cy="3000000"/>
        </p:xfrm>
        <a:graphic>
          <a:graphicData uri="http://schemas.openxmlformats.org/drawingml/2006/table">
            <a:tbl>
              <a:tblPr>
                <a:noFill/>
                <a:tableStyleId>{DD82B272-F18B-4CFE-8B3C-8FAF264B03EC}</a:tableStyleId>
              </a:tblPr>
              <a:tblGrid>
                <a:gridCol w="4542875"/>
                <a:gridCol w="4542875"/>
              </a:tblGrid>
              <a:tr h="607850">
                <a:tc>
                  <a:txBody>
                    <a:bodyPr/>
                    <a:lstStyle/>
                    <a:p>
                      <a:pPr indent="0" lvl="0" marL="0" marR="0" rtl="0" algn="l">
                        <a:lnSpc>
                          <a:spcPct val="100000"/>
                        </a:lnSpc>
                        <a:spcBef>
                          <a:spcPts val="0"/>
                        </a:spcBef>
                        <a:spcAft>
                          <a:spcPts val="0"/>
                        </a:spcAft>
                        <a:buNone/>
                      </a:pPr>
                      <a:r>
                        <a:rPr b="1" lang="en-US" sz="2000" u="none" cap="none" strike="noStrike">
                          <a:latin typeface="Times New Roman"/>
                          <a:ea typeface="Times New Roman"/>
                          <a:cs typeface="Times New Roman"/>
                          <a:sym typeface="Times New Roman"/>
                        </a:rPr>
                        <a:t>OSI(Open System Interconnection)</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b="1" lang="en-US" sz="2000" u="none" cap="none" strike="noStrike">
                          <a:latin typeface="Times New Roman"/>
                          <a:ea typeface="Times New Roman"/>
                          <a:cs typeface="Times New Roman"/>
                          <a:sym typeface="Times New Roman"/>
                        </a:rPr>
                        <a:t>TCP/IP(Transmission Control Protocol / Internet Protocol)</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1168725">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 OSI is a generic, protocol independent standard, acting as a communication gateway between the network and end user.</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 TCP/IP model is based on standard protocols around which the Internet has developed. It is a communication protocol, which allows connection of hosts over a network.</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88830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2. In OSI model the transport layer guarantees the delivery of packets.</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2. In TCP/IP model the transport layer does not guarantees delivery of packets. Still the TCP/IP model is more reliable.</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327425">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3. Follows vertical approach.</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3. Follows horizontal approach.</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607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4. OSI model has a separate Presentation layer and Session layer.</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4. TCP/IP does not have a separate Presentation layer or Session layer.</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607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5. Transport Layer is Connection Oriented.</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5. Transport Layer is both Connection Oriented and Connection less.</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1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2008" name="Google Shape;2008;p1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2009" name="Google Shape;2009;p1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010" name="Google Shape;2010;p143"/>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2011" name="Google Shape;2011;p143"/>
          <p:cNvSpPr/>
          <p:nvPr/>
        </p:nvSpPr>
        <p:spPr>
          <a:xfrm>
            <a:off x="1236260" y="89208"/>
            <a:ext cx="7865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Comparison of OSI &amp; TCP/IP Reference Models</a:t>
            </a:r>
            <a:endParaRPr/>
          </a:p>
        </p:txBody>
      </p:sp>
      <p:graphicFrame>
        <p:nvGraphicFramePr>
          <p:cNvPr id="2012" name="Google Shape;2012;p143"/>
          <p:cNvGraphicFramePr/>
          <p:nvPr/>
        </p:nvGraphicFramePr>
        <p:xfrm>
          <a:off x="164484" y="57282"/>
          <a:ext cx="3000000" cy="3000000"/>
        </p:xfrm>
        <a:graphic>
          <a:graphicData uri="http://schemas.openxmlformats.org/drawingml/2006/table">
            <a:tbl>
              <a:tblPr>
                <a:noFill/>
                <a:tableStyleId>{DD82B272-F18B-4CFE-8B3C-8FAF264B03EC}</a:tableStyleId>
              </a:tblPr>
              <a:tblGrid>
                <a:gridCol w="4509425"/>
                <a:gridCol w="4305600"/>
              </a:tblGrid>
              <a:tr h="510900">
                <a:tc>
                  <a:txBody>
                    <a:bodyPr/>
                    <a:lstStyle/>
                    <a:p>
                      <a:pPr indent="0" lvl="0" marL="0" marR="0" rtl="0" algn="l">
                        <a:lnSpc>
                          <a:spcPct val="100000"/>
                        </a:lnSpc>
                        <a:spcBef>
                          <a:spcPts val="0"/>
                        </a:spcBef>
                        <a:spcAft>
                          <a:spcPts val="0"/>
                        </a:spcAft>
                        <a:buNone/>
                      </a:pPr>
                      <a:r>
                        <a:rPr b="1" lang="en-US" sz="2000" u="none" cap="none" strike="noStrike">
                          <a:latin typeface="Times New Roman"/>
                          <a:ea typeface="Times New Roman"/>
                          <a:cs typeface="Times New Roman"/>
                          <a:sym typeface="Times New Roman"/>
                        </a:rPr>
                        <a:t>OSI(Open System Interconnection)</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b="1" lang="en-US" sz="2000" u="none" cap="none" strike="noStrike">
                          <a:latin typeface="Times New Roman"/>
                          <a:ea typeface="Times New Roman"/>
                          <a:cs typeface="Times New Roman"/>
                          <a:sym typeface="Times New Roman"/>
                        </a:rPr>
                        <a:t>TCP/IP(Transmission Control Protocol / Internet Protocol)</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51090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6. Network Layer is both Connection Oriented and Connection less.</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6. Network Layer is Connection less.</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74662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7. OSI is a reference model around which the networks are built. Generally it is used as a guidance tool.</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7. TCP/IP model is, in a way implementation of the OSI model.</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54775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8. Network layer of OSI model provides both connection oriented and connectionless service.</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8. The Network layer in TCP/IP model provides connectionless service.</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51090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9. OSI model has a problem of fitting the protocols into the model.</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9. TCP/IP model does not fit any protocol</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53175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10. Protocols are hidden in OSI model and are easily replaced as the technology changes.</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10. In TCP/IP replacing protocol is not easy.</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82405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11. OSI model defines services, interfaces and protocols very clearly and makes clear distinction between them. It is protocol independent.</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11. In TCP/IP, services, interfaces and protocols are not clearly separated. It is also protocol dependent.</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75200">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12. It has 7 layers</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12. It has 4 layers</a:t>
                      </a:r>
                      <a:endParaRPr/>
                    </a:p>
                  </a:txBody>
                  <a:tcPr marT="25550" marB="25550" marR="25550" marL="255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1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9/9/2022</a:t>
            </a:r>
            <a:endParaRPr b="0" i="0" sz="700" u="none" cap="none" strike="noStrike">
              <a:solidFill>
                <a:srgbClr val="FFFFFF"/>
              </a:solidFill>
              <a:latin typeface="Calibri"/>
              <a:ea typeface="Calibri"/>
              <a:cs typeface="Calibri"/>
              <a:sym typeface="Calibri"/>
            </a:endParaRPr>
          </a:p>
        </p:txBody>
      </p:sp>
      <p:sp>
        <p:nvSpPr>
          <p:cNvPr id="2018" name="Google Shape;2018;p1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700" u="none" cap="none" strike="noStrike">
                <a:solidFill>
                  <a:srgbClr val="FFFFFF"/>
                </a:solidFill>
                <a:latin typeface="Calibri"/>
                <a:ea typeface="Calibri"/>
                <a:cs typeface="Calibri"/>
                <a:sym typeface="Calibri"/>
              </a:rPr>
              <a:t>Computer Networks        SY BTech    S3               2022-23</a:t>
            </a:r>
            <a:endParaRPr/>
          </a:p>
        </p:txBody>
      </p:sp>
      <p:sp>
        <p:nvSpPr>
          <p:cNvPr id="2019" name="Google Shape;2019;p1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Calibri"/>
                <a:ea typeface="Calibri"/>
                <a:cs typeface="Calibri"/>
                <a:sym typeface="Calibri"/>
              </a:rPr>
              <a:t>‹#›</a:t>
            </a:fld>
            <a:endParaRPr b="0" i="0" sz="800" u="none" cap="none" strike="noStrike">
              <a:solidFill>
                <a:srgbClr val="FFFFFF"/>
              </a:solidFill>
              <a:latin typeface="Calibri"/>
              <a:ea typeface="Calibri"/>
              <a:cs typeface="Calibri"/>
              <a:sym typeface="Calibri"/>
            </a:endParaRPr>
          </a:p>
        </p:txBody>
      </p:sp>
      <p:sp>
        <p:nvSpPr>
          <p:cNvPr id="2020" name="Google Shape;2020;p144"/>
          <p:cNvSpPr txBox="1"/>
          <p:nvPr>
            <p:ph idx="4294967295" type="title"/>
          </p:nvPr>
        </p:nvSpPr>
        <p:spPr>
          <a:xfrm>
            <a:off x="1427356" y="1740035"/>
            <a:ext cx="5754029" cy="56500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4400">
                <a:solidFill>
                  <a:srgbClr val="C00000"/>
                </a:solidFill>
                <a:latin typeface="Times New Roman"/>
                <a:ea typeface="Times New Roman"/>
                <a:cs typeface="Times New Roman"/>
                <a:sym typeface="Times New Roman"/>
              </a:rPr>
              <a:t>Ethernet Standards</a:t>
            </a:r>
            <a:endParaRPr b="1" sz="4400">
              <a:solidFill>
                <a:srgbClr val="C00000"/>
              </a:solidFill>
              <a:latin typeface="Times New Roman"/>
              <a:ea typeface="Times New Roman"/>
              <a:cs typeface="Times New Roman"/>
              <a:sym typeface="Times New Roman"/>
            </a:endParaRPr>
          </a:p>
        </p:txBody>
      </p:sp>
      <p:pic>
        <p:nvPicPr>
          <p:cNvPr id="2021" name="Google Shape;2021;p144"/>
          <p:cNvPicPr preferRelativeResize="0"/>
          <p:nvPr/>
        </p:nvPicPr>
        <p:blipFill rotWithShape="1">
          <a:blip r:embed="rId3">
            <a:alphaModFix/>
          </a:blip>
          <a:srcRect b="0" l="0" r="0" t="0"/>
          <a:stretch/>
        </p:blipFill>
        <p:spPr>
          <a:xfrm>
            <a:off x="41821" y="57411"/>
            <a:ext cx="739015" cy="72190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1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2027" name="Google Shape;2027;p1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2028" name="Google Shape;2028;p1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029" name="Google Shape;2029;p145"/>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2030" name="Google Shape;2030;p145"/>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Ethernet Standards</a:t>
            </a:r>
            <a:endParaRPr/>
          </a:p>
        </p:txBody>
      </p:sp>
      <p:sp>
        <p:nvSpPr>
          <p:cNvPr id="2031" name="Google Shape;2031;p145"/>
          <p:cNvSpPr/>
          <p:nvPr/>
        </p:nvSpPr>
        <p:spPr>
          <a:xfrm>
            <a:off x="345691" y="868413"/>
            <a:ext cx="8564133" cy="378206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FF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Ethernet: It is a LAN protocol that is used in Bus and Star topologies and implements CSMA/CD as the medium access method</a:t>
            </a:r>
            <a:endParaRPr/>
          </a:p>
          <a:p>
            <a:pPr indent="-114300" lvl="0" marL="285750" marR="0" rtl="0" algn="l">
              <a:lnSpc>
                <a:spcPct val="150000"/>
              </a:lnSpc>
              <a:spcBef>
                <a:spcPts val="0"/>
              </a:spcBef>
              <a:spcAft>
                <a:spcPts val="0"/>
              </a:spcAft>
              <a:buClr>
                <a:srgbClr val="FF0000"/>
              </a:buClr>
              <a:buSzPts val="27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FF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Original (traditional) Ethernet developed in 1980 by three companies: Digital, Intel, Xerox  (DIX). </a:t>
            </a:r>
            <a:endParaRPr/>
          </a:p>
          <a:p>
            <a:pPr indent="-114300" lvl="0" marL="285750" marR="0" rtl="0" algn="l">
              <a:lnSpc>
                <a:spcPct val="150000"/>
              </a:lnSpc>
              <a:spcBef>
                <a:spcPts val="0"/>
              </a:spcBef>
              <a:spcAft>
                <a:spcPts val="0"/>
              </a:spcAft>
              <a:buClr>
                <a:srgbClr val="FF0000"/>
              </a:buClr>
              <a:buSzPts val="27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FF0000"/>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In 1985, the Computer Society of the IEEE started a project, called Project 802, to set standards to enable intercommunication among equipment from a variety of manufacturers.  Current version is called IEEE Ethernet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1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9/9/2022</a:t>
            </a:r>
            <a:endParaRPr/>
          </a:p>
        </p:txBody>
      </p:sp>
      <p:sp>
        <p:nvSpPr>
          <p:cNvPr id="2037" name="Google Shape;2037;p1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2038" name="Google Shape;2038;p1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039" name="Google Shape;2039;p146"/>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2040" name="Google Shape;2040;p146"/>
          <p:cNvSpPr/>
          <p:nvPr/>
        </p:nvSpPr>
        <p:spPr>
          <a:xfrm>
            <a:off x="1236260" y="89208"/>
            <a:ext cx="786591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7030A0"/>
                </a:solidFill>
                <a:latin typeface="Times New Roman"/>
                <a:ea typeface="Times New Roman"/>
                <a:cs typeface="Times New Roman"/>
                <a:sym typeface="Times New Roman"/>
              </a:rPr>
              <a:t>802.3 MAC frame</a:t>
            </a:r>
            <a:endParaRPr/>
          </a:p>
        </p:txBody>
      </p:sp>
      <p:pic>
        <p:nvPicPr>
          <p:cNvPr id="2041" name="Google Shape;2041;p146"/>
          <p:cNvPicPr preferRelativeResize="0"/>
          <p:nvPr/>
        </p:nvPicPr>
        <p:blipFill rotWithShape="1">
          <a:blip r:embed="rId4">
            <a:alphaModFix/>
          </a:blip>
          <a:srcRect b="0" l="0" r="0" t="0"/>
          <a:stretch/>
        </p:blipFill>
        <p:spPr>
          <a:xfrm>
            <a:off x="638820" y="1647980"/>
            <a:ext cx="7770543" cy="227788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47"/>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3000"/>
              <a:buFont typeface="Calibri"/>
              <a:buNone/>
            </a:pPr>
            <a:r>
              <a:rPr lang="en-US">
                <a:solidFill>
                  <a:schemeClr val="dk2"/>
                </a:solidFill>
              </a:rPr>
              <a:t>Ethernet</a:t>
            </a:r>
            <a:r>
              <a:rPr i="1" lang="en-US"/>
              <a:t>  </a:t>
            </a:r>
            <a:r>
              <a:rPr lang="en-US">
                <a:solidFill>
                  <a:schemeClr val="dk2"/>
                </a:solidFill>
              </a:rPr>
              <a:t>address</a:t>
            </a:r>
            <a:endParaRPr/>
          </a:p>
        </p:txBody>
      </p:sp>
      <p:sp>
        <p:nvSpPr>
          <p:cNvPr id="2047" name="Google Shape;2047;p14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latin typeface="Calibri"/>
                <a:ea typeface="Calibri"/>
                <a:cs typeface="Calibri"/>
                <a:sym typeface="Calibri"/>
              </a:rPr>
              <a:t>9/9/2022</a:t>
            </a:r>
            <a:endParaRPr>
              <a:solidFill>
                <a:srgbClr val="000000"/>
              </a:solidFill>
              <a:latin typeface="Calibri"/>
              <a:ea typeface="Calibri"/>
              <a:cs typeface="Calibri"/>
              <a:sym typeface="Calibri"/>
            </a:endParaRPr>
          </a:p>
        </p:txBody>
      </p:sp>
      <p:sp>
        <p:nvSpPr>
          <p:cNvPr id="2048" name="Google Shape;2048;p147"/>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solidFill>
                  <a:srgbClr val="000000"/>
                </a:solidFill>
                <a:latin typeface="Calibri"/>
                <a:ea typeface="Calibri"/>
                <a:cs typeface="Calibri"/>
                <a:sym typeface="Calibri"/>
              </a:rPr>
              <a:t>Computer Network Unit I</a:t>
            </a:r>
            <a:endParaRPr>
              <a:solidFill>
                <a:srgbClr val="000000"/>
              </a:solidFill>
              <a:latin typeface="Calibri"/>
              <a:ea typeface="Calibri"/>
              <a:cs typeface="Calibri"/>
              <a:sym typeface="Calibri"/>
            </a:endParaRPr>
          </a:p>
        </p:txBody>
      </p:sp>
      <p:sp>
        <p:nvSpPr>
          <p:cNvPr id="2049" name="Google Shape;2049;p147"/>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
        <p:nvSpPr>
          <p:cNvPr id="2050" name="Google Shape;2050;p147"/>
          <p:cNvSpPr txBox="1"/>
          <p:nvPr/>
        </p:nvSpPr>
        <p:spPr>
          <a:xfrm>
            <a:off x="0" y="1028700"/>
            <a:ext cx="8801100" cy="4247317"/>
          </a:xfrm>
          <a:prstGeom prst="rect">
            <a:avLst/>
          </a:prstGeom>
          <a:noFill/>
          <a:ln>
            <a:noFill/>
          </a:ln>
        </p:spPr>
        <p:txBody>
          <a:bodyPr anchorCtr="0" anchor="t" bIns="45700" lIns="91425" spcFirstLastPara="1" rIns="91425" wrap="square" tIns="45700">
            <a:spAutoFit/>
          </a:bodyPr>
          <a:lstStyle/>
          <a:p>
            <a:pPr indent="-85725" lvl="1" marL="342900" marR="0" rtl="0" algn="l">
              <a:lnSpc>
                <a:spcPct val="100000"/>
              </a:lnSpc>
              <a:spcBef>
                <a:spcPts val="0"/>
              </a:spcBef>
              <a:spcAft>
                <a:spcPts val="0"/>
              </a:spcAft>
              <a:buClr>
                <a:srgbClr val="000000"/>
              </a:buClr>
              <a:buSzPts val="1350"/>
              <a:buFont typeface="Noto Sans Symbols"/>
              <a:buChar char="▪"/>
            </a:pPr>
            <a:r>
              <a:rPr b="1" i="0" lang="en-US" sz="1350" u="none" cap="none" strike="noStrike">
                <a:solidFill>
                  <a:srgbClr val="000000"/>
                </a:solidFill>
                <a:latin typeface="Tahoma"/>
                <a:ea typeface="Tahoma"/>
                <a:cs typeface="Tahoma"/>
                <a:sym typeface="Tahoma"/>
              </a:rPr>
              <a:t> </a:t>
            </a:r>
            <a:r>
              <a:rPr b="0" i="0" lang="en-US" sz="1800" u="none" cap="none" strike="noStrike">
                <a:solidFill>
                  <a:srgbClr val="000000"/>
                </a:solidFill>
                <a:latin typeface="Times New Roman"/>
                <a:ea typeface="Times New Roman"/>
                <a:cs typeface="Times New Roman"/>
                <a:sym typeface="Times New Roman"/>
              </a:rPr>
              <a:t>Six bytes = 48 bits</a:t>
            </a:r>
            <a:endParaRPr/>
          </a:p>
          <a:p>
            <a:pPr indent="-114300" lvl="1" marL="342900" marR="0" rtl="0" algn="l">
              <a:lnSpc>
                <a:spcPct val="100000"/>
              </a:lnSpc>
              <a:spcBef>
                <a:spcPts val="900"/>
              </a:spcBef>
              <a:spcAft>
                <a:spcPts val="0"/>
              </a:spcAft>
              <a:buClr>
                <a:srgbClr val="000000"/>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 Flat address not hierarchical</a:t>
            </a:r>
            <a:endParaRPr/>
          </a:p>
          <a:p>
            <a:pPr indent="-114300" lvl="1" marL="342900" marR="0" rtl="0" algn="l">
              <a:lnSpc>
                <a:spcPct val="100000"/>
              </a:lnSpc>
              <a:spcBef>
                <a:spcPts val="900"/>
              </a:spcBef>
              <a:spcAft>
                <a:spcPts val="0"/>
              </a:spcAft>
              <a:buClr>
                <a:srgbClr val="000000"/>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 Burned into the NIC ROM</a:t>
            </a:r>
            <a:endParaRPr/>
          </a:p>
          <a:p>
            <a:pPr indent="-114300" lvl="1" marL="342900" marR="0" rtl="0" algn="l">
              <a:lnSpc>
                <a:spcPct val="100000"/>
              </a:lnSpc>
              <a:spcBef>
                <a:spcPts val="900"/>
              </a:spcBef>
              <a:spcAft>
                <a:spcPts val="0"/>
              </a:spcAft>
              <a:buClr>
                <a:srgbClr val="000000"/>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 First three bytes from </a:t>
            </a:r>
            <a:r>
              <a:rPr b="0" i="0" lang="en-US" sz="1800" u="sng" cap="none" strike="noStrike">
                <a:solidFill>
                  <a:srgbClr val="000000"/>
                </a:solidFill>
                <a:latin typeface="Times New Roman"/>
                <a:ea typeface="Times New Roman"/>
                <a:cs typeface="Times New Roman"/>
                <a:sym typeface="Times New Roman"/>
              </a:rPr>
              <a:t>left</a:t>
            </a:r>
            <a:r>
              <a:rPr b="0" i="0" lang="en-US" sz="1800" u="none" cap="none" strike="noStrike">
                <a:solidFill>
                  <a:srgbClr val="000000"/>
                </a:solidFill>
                <a:latin typeface="Times New Roman"/>
                <a:ea typeface="Times New Roman"/>
                <a:cs typeface="Times New Roman"/>
                <a:sym typeface="Times New Roman"/>
              </a:rPr>
              <a:t> specify the vendor. </a:t>
            </a:r>
            <a:r>
              <a:rPr b="0" i="0" lang="en-US" sz="1800" u="none" cap="none" strike="noStrike">
                <a:solidFill>
                  <a:srgbClr val="5F5F5F"/>
                </a:solidFill>
                <a:latin typeface="Times New Roman"/>
                <a:ea typeface="Times New Roman"/>
                <a:cs typeface="Times New Roman"/>
                <a:sym typeface="Times New Roman"/>
              </a:rPr>
              <a:t>Cisco</a:t>
            </a:r>
            <a:r>
              <a:rPr b="0" i="0" lang="en-US" sz="1800" u="none" cap="none" strike="noStrike">
                <a:solidFill>
                  <a:srgbClr val="000000"/>
                </a:solidFill>
                <a:latin typeface="Times New Roman"/>
                <a:ea typeface="Times New Roman"/>
                <a:cs typeface="Times New Roman"/>
                <a:sym typeface="Times New Roman"/>
              </a:rPr>
              <a:t> 00-00-0C, </a:t>
            </a:r>
            <a:r>
              <a:rPr b="0" i="0" lang="en-US" sz="1800" u="none" cap="none" strike="noStrike">
                <a:solidFill>
                  <a:srgbClr val="5F5F5F"/>
                </a:solidFill>
                <a:latin typeface="Times New Roman"/>
                <a:ea typeface="Times New Roman"/>
                <a:cs typeface="Times New Roman"/>
                <a:sym typeface="Times New Roman"/>
              </a:rPr>
              <a:t>3Com</a:t>
            </a:r>
            <a:r>
              <a:rPr b="0" i="0" lang="en-US" sz="1800" u="none" cap="none" strike="noStrike">
                <a:solidFill>
                  <a:srgbClr val="000000"/>
                </a:solidFill>
                <a:latin typeface="Times New Roman"/>
                <a:ea typeface="Times New Roman"/>
                <a:cs typeface="Times New Roman"/>
                <a:sym typeface="Times New Roman"/>
              </a:rPr>
              <a:t> 02-60-8C and the last 24 bit should be created </a:t>
            </a:r>
            <a:r>
              <a:rPr b="0" i="0" lang="en-US" sz="1800" u="none" cap="none" strike="noStrike">
                <a:solidFill>
                  <a:srgbClr val="5F5F5F"/>
                </a:solidFill>
                <a:latin typeface="Times New Roman"/>
                <a:ea typeface="Times New Roman"/>
                <a:cs typeface="Times New Roman"/>
                <a:sym typeface="Times New Roman"/>
              </a:rPr>
              <a:t>uniquely</a:t>
            </a:r>
            <a:r>
              <a:rPr b="0" i="0" lang="en-US" sz="1800" u="none" cap="none" strike="noStrike">
                <a:solidFill>
                  <a:srgbClr val="000000"/>
                </a:solidFill>
                <a:latin typeface="Times New Roman"/>
                <a:ea typeface="Times New Roman"/>
                <a:cs typeface="Times New Roman"/>
                <a:sym typeface="Times New Roman"/>
              </a:rPr>
              <a:t> by the company</a:t>
            </a:r>
            <a:endParaRPr/>
          </a:p>
          <a:p>
            <a:pPr indent="-114300" lvl="1" marL="342900" marR="0" rtl="0" algn="l">
              <a:lnSpc>
                <a:spcPct val="100000"/>
              </a:lnSpc>
              <a:spcBef>
                <a:spcPts val="900"/>
              </a:spcBef>
              <a:spcAft>
                <a:spcPts val="0"/>
              </a:spcAft>
              <a:buClr>
                <a:srgbClr val="000000"/>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 Destination Address can be:</a:t>
            </a:r>
            <a:endParaRPr/>
          </a:p>
          <a:p>
            <a:pPr indent="-171450" lvl="2" marL="857250" marR="0" rtl="0" algn="l">
              <a:lnSpc>
                <a:spcPct val="100000"/>
              </a:lnSpc>
              <a:spcBef>
                <a:spcPts val="900"/>
              </a:spcBef>
              <a:spcAft>
                <a:spcPts val="0"/>
              </a:spcAft>
              <a:buClr>
                <a:srgbClr val="000000"/>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 Unicast: second digit from </a:t>
            </a:r>
            <a:r>
              <a:rPr b="0" i="0" lang="en-US" sz="1800" u="sng" cap="none" strike="noStrike">
                <a:solidFill>
                  <a:srgbClr val="000000"/>
                </a:solidFill>
                <a:latin typeface="Times New Roman"/>
                <a:ea typeface="Times New Roman"/>
                <a:cs typeface="Times New Roman"/>
                <a:sym typeface="Times New Roman"/>
              </a:rPr>
              <a:t>left</a:t>
            </a:r>
            <a:r>
              <a:rPr b="0" i="0" lang="en-US" sz="1800" u="none" cap="none" strike="noStrike">
                <a:solidFill>
                  <a:srgbClr val="000000"/>
                </a:solidFill>
                <a:latin typeface="Times New Roman"/>
                <a:ea typeface="Times New Roman"/>
                <a:cs typeface="Times New Roman"/>
                <a:sym typeface="Times New Roman"/>
              </a:rPr>
              <a:t> is </a:t>
            </a:r>
            <a:r>
              <a:rPr b="0" i="0" lang="en-US" sz="1800" u="sng" cap="none" strike="noStrike">
                <a:solidFill>
                  <a:srgbClr val="000000"/>
                </a:solidFill>
                <a:latin typeface="Times New Roman"/>
                <a:ea typeface="Times New Roman"/>
                <a:cs typeface="Times New Roman"/>
                <a:sym typeface="Times New Roman"/>
              </a:rPr>
              <a:t>even</a:t>
            </a:r>
            <a:r>
              <a:rPr b="0" i="0" lang="en-US" sz="1800" u="none" cap="none" strike="noStrike">
                <a:solidFill>
                  <a:srgbClr val="000000"/>
                </a:solidFill>
                <a:latin typeface="Times New Roman"/>
                <a:ea typeface="Times New Roman"/>
                <a:cs typeface="Times New Roman"/>
                <a:sym typeface="Times New Roman"/>
              </a:rPr>
              <a:t> (one recipient)</a:t>
            </a:r>
            <a:endParaRPr/>
          </a:p>
          <a:p>
            <a:pPr indent="-171450" lvl="2" marL="857250" marR="0" rtl="0" algn="l">
              <a:lnSpc>
                <a:spcPct val="100000"/>
              </a:lnSpc>
              <a:spcBef>
                <a:spcPts val="900"/>
              </a:spcBef>
              <a:spcAft>
                <a:spcPts val="0"/>
              </a:spcAft>
              <a:buClr>
                <a:srgbClr val="000000"/>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 Multicast: Second digit from </a:t>
            </a:r>
            <a:r>
              <a:rPr b="0" i="0" lang="en-US" sz="1800" u="sng" cap="none" strike="noStrike">
                <a:solidFill>
                  <a:srgbClr val="000000"/>
                </a:solidFill>
                <a:latin typeface="Times New Roman"/>
                <a:ea typeface="Times New Roman"/>
                <a:cs typeface="Times New Roman"/>
                <a:sym typeface="Times New Roman"/>
              </a:rPr>
              <a:t>left</a:t>
            </a:r>
            <a:r>
              <a:rPr b="0" i="0" lang="en-US" sz="1800" u="none" cap="none" strike="noStrike">
                <a:solidFill>
                  <a:srgbClr val="000000"/>
                </a:solidFill>
                <a:latin typeface="Times New Roman"/>
                <a:ea typeface="Times New Roman"/>
                <a:cs typeface="Times New Roman"/>
                <a:sym typeface="Times New Roman"/>
              </a:rPr>
              <a:t> is</a:t>
            </a:r>
            <a:r>
              <a:rPr b="0" i="0" lang="en-US" sz="1800" u="sng" cap="none" strike="noStrike">
                <a:solidFill>
                  <a:srgbClr val="000000"/>
                </a:solidFill>
                <a:latin typeface="Times New Roman"/>
                <a:ea typeface="Times New Roman"/>
                <a:cs typeface="Times New Roman"/>
                <a:sym typeface="Times New Roman"/>
              </a:rPr>
              <a:t> odd</a:t>
            </a:r>
            <a:r>
              <a:rPr b="0" i="0" lang="en-US" sz="1800" u="none" cap="none" strike="noStrike">
                <a:solidFill>
                  <a:srgbClr val="000000"/>
                </a:solidFill>
                <a:latin typeface="Times New Roman"/>
                <a:ea typeface="Times New Roman"/>
                <a:cs typeface="Times New Roman"/>
                <a:sym typeface="Times New Roman"/>
              </a:rPr>
              <a:t> (group of stations to receive the frame – conferencing applications)</a:t>
            </a:r>
            <a:endParaRPr/>
          </a:p>
          <a:p>
            <a:pPr indent="-171450" lvl="2" marL="857250" marR="0" rtl="0" algn="l">
              <a:lnSpc>
                <a:spcPct val="100000"/>
              </a:lnSpc>
              <a:spcBef>
                <a:spcPts val="900"/>
              </a:spcBef>
              <a:spcAft>
                <a:spcPts val="0"/>
              </a:spcAft>
              <a:buClr>
                <a:srgbClr val="000000"/>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 Broadcast (ALL ones) (all stations receive the frame)</a:t>
            </a:r>
            <a:endParaRPr/>
          </a:p>
          <a:p>
            <a:pPr indent="-114300" lvl="1" marL="342900" marR="0" rtl="0" algn="l">
              <a:lnSpc>
                <a:spcPct val="100000"/>
              </a:lnSpc>
              <a:spcBef>
                <a:spcPts val="900"/>
              </a:spcBef>
              <a:spcAft>
                <a:spcPts val="0"/>
              </a:spcAft>
              <a:buClr>
                <a:srgbClr val="000000"/>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 Source address is always Unicast</a:t>
            </a:r>
            <a:endParaRPr/>
          </a:p>
        </p:txBody>
      </p:sp>
      <p:pic>
        <p:nvPicPr>
          <p:cNvPr id="2051" name="Google Shape;2051;p147"/>
          <p:cNvPicPr preferRelativeResize="0"/>
          <p:nvPr/>
        </p:nvPicPr>
        <p:blipFill rotWithShape="1">
          <a:blip r:embed="rId3">
            <a:alphaModFix/>
          </a:blip>
          <a:srcRect b="0" l="0" r="0" t="0"/>
          <a:stretch/>
        </p:blipFill>
        <p:spPr>
          <a:xfrm>
            <a:off x="4057650" y="1314450"/>
            <a:ext cx="3173016" cy="423863"/>
          </a:xfrm>
          <a:prstGeom prst="rect">
            <a:avLst/>
          </a:prstGeom>
          <a:noFill/>
          <a:ln>
            <a:noFill/>
          </a:ln>
        </p:spPr>
      </p:pic>
      <p:cxnSp>
        <p:nvCxnSpPr>
          <p:cNvPr id="2052" name="Google Shape;2052;p147"/>
          <p:cNvCxnSpPr/>
          <p:nvPr/>
        </p:nvCxnSpPr>
        <p:spPr>
          <a:xfrm flipH="1" rot="10800000">
            <a:off x="2171700" y="1600200"/>
            <a:ext cx="2228850" cy="1885950"/>
          </a:xfrm>
          <a:prstGeom prst="straightConnector1">
            <a:avLst/>
          </a:prstGeom>
          <a:noFill/>
          <a:ln cap="flat" cmpd="sng" w="38100">
            <a:solidFill>
              <a:schemeClr val="dk1"/>
            </a:solidFill>
            <a:prstDash val="solid"/>
            <a:round/>
            <a:headEnd len="med" w="med" type="none"/>
            <a:tailEnd len="med" w="med" type="stealth"/>
          </a:ln>
          <a:effectLst>
            <a:outerShdw blurRad="40000" rotWithShape="0" dir="5400000" dist="23000">
              <a:srgbClr val="000000">
                <a:alpha val="34901"/>
              </a:srgbClr>
            </a:outerShdw>
          </a:effectLst>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48"/>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Ethernet evolution through four generations</a:t>
            </a:r>
            <a:endParaRPr/>
          </a:p>
        </p:txBody>
      </p:sp>
      <p:sp>
        <p:nvSpPr>
          <p:cNvPr id="2058" name="Google Shape;2058;p14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t>9/9/2022</a:t>
            </a:r>
            <a:endParaRPr/>
          </a:p>
        </p:txBody>
      </p:sp>
      <p:sp>
        <p:nvSpPr>
          <p:cNvPr id="2059" name="Google Shape;2059;p148"/>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t>Computer Network Unit I</a:t>
            </a:r>
            <a:endParaRPr/>
          </a:p>
        </p:txBody>
      </p:sp>
      <p:sp>
        <p:nvSpPr>
          <p:cNvPr id="2060" name="Google Shape;2060;p148"/>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pic>
        <p:nvPicPr>
          <p:cNvPr id="2061" name="Google Shape;2061;p148"/>
          <p:cNvPicPr preferRelativeResize="0"/>
          <p:nvPr/>
        </p:nvPicPr>
        <p:blipFill rotWithShape="1">
          <a:blip r:embed="rId3">
            <a:alphaModFix/>
          </a:blip>
          <a:srcRect b="0" l="0" r="0" t="0"/>
          <a:stretch/>
        </p:blipFill>
        <p:spPr>
          <a:xfrm>
            <a:off x="914400" y="1714500"/>
            <a:ext cx="7170496" cy="22860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49"/>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Categories of traditional Ethernet</a:t>
            </a:r>
            <a:endParaRPr/>
          </a:p>
        </p:txBody>
      </p:sp>
      <p:sp>
        <p:nvSpPr>
          <p:cNvPr id="2067" name="Google Shape;2067;p14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latin typeface="Calibri"/>
                <a:ea typeface="Calibri"/>
                <a:cs typeface="Calibri"/>
                <a:sym typeface="Calibri"/>
              </a:rPr>
              <a:t>9/9/2022</a:t>
            </a:r>
            <a:endParaRPr>
              <a:solidFill>
                <a:srgbClr val="000000"/>
              </a:solidFill>
              <a:latin typeface="Calibri"/>
              <a:ea typeface="Calibri"/>
              <a:cs typeface="Calibri"/>
              <a:sym typeface="Calibri"/>
            </a:endParaRPr>
          </a:p>
        </p:txBody>
      </p:sp>
      <p:sp>
        <p:nvSpPr>
          <p:cNvPr id="2068" name="Google Shape;2068;p149"/>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solidFill>
                  <a:srgbClr val="000000"/>
                </a:solidFill>
                <a:latin typeface="Calibri"/>
                <a:ea typeface="Calibri"/>
                <a:cs typeface="Calibri"/>
                <a:sym typeface="Calibri"/>
              </a:rPr>
              <a:t>Computer Network Unit I</a:t>
            </a:r>
            <a:endParaRPr>
              <a:solidFill>
                <a:srgbClr val="000000"/>
              </a:solidFill>
              <a:latin typeface="Calibri"/>
              <a:ea typeface="Calibri"/>
              <a:cs typeface="Calibri"/>
              <a:sym typeface="Calibri"/>
            </a:endParaRPr>
          </a:p>
        </p:txBody>
      </p:sp>
      <p:sp>
        <p:nvSpPr>
          <p:cNvPr id="2069" name="Google Shape;2069;p149"/>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
        <p:nvSpPr>
          <p:cNvPr id="2070" name="Google Shape;2070;p149"/>
          <p:cNvSpPr txBox="1"/>
          <p:nvPr/>
        </p:nvSpPr>
        <p:spPr>
          <a:xfrm>
            <a:off x="1428750" y="3314702"/>
            <a:ext cx="6172200" cy="669414"/>
          </a:xfrm>
          <a:prstGeom prst="rect">
            <a:avLst/>
          </a:prstGeom>
          <a:noFill/>
          <a:ln>
            <a:noFill/>
          </a:ln>
        </p:spPr>
        <p:txBody>
          <a:bodyPr anchorCtr="0" anchor="t" bIns="45700" lIns="91425" spcFirstLastPara="1" rIns="91425" wrap="square" tIns="45700">
            <a:spAutoFit/>
          </a:bodyPr>
          <a:lstStyle/>
          <a:p>
            <a:pPr indent="-95250" lvl="0" marL="0" marR="0" rtl="0" algn="l">
              <a:lnSpc>
                <a:spcPct val="100000"/>
              </a:lnSpc>
              <a:spcBef>
                <a:spcPts val="0"/>
              </a:spcBef>
              <a:spcAft>
                <a:spcPts val="0"/>
              </a:spcAft>
              <a:buClr>
                <a:srgbClr val="0000FF"/>
              </a:buClr>
              <a:buSzPts val="1500"/>
              <a:buFont typeface="Arial"/>
              <a:buChar char="•"/>
            </a:pPr>
            <a:r>
              <a:rPr b="0" i="0" lang="en-US" sz="1500" u="none" cap="none" strike="noStrike">
                <a:solidFill>
                  <a:srgbClr val="000000"/>
                </a:solidFill>
                <a:latin typeface="Times New Roman"/>
                <a:ea typeface="Times New Roman"/>
                <a:cs typeface="Times New Roman"/>
                <a:sym typeface="Times New Roman"/>
              </a:rPr>
              <a:t>&lt;data rate&gt;&lt;Signaling method&gt;&lt;Max segment length or cable type&gt;</a:t>
            </a:r>
            <a:endParaRPr/>
          </a:p>
          <a:p>
            <a:pPr indent="0" lvl="0" marL="0" marR="0" rtl="0" algn="l">
              <a:lnSpc>
                <a:spcPct val="100000"/>
              </a:lnSpc>
              <a:spcBef>
                <a:spcPts val="750"/>
              </a:spcBef>
              <a:spcAft>
                <a:spcPts val="0"/>
              </a:spcAft>
              <a:buNone/>
            </a:pPr>
            <a:r>
              <a:t/>
            </a:r>
            <a:endParaRPr b="1" i="0" sz="1500" u="none" cap="none" strike="noStrike">
              <a:solidFill>
                <a:srgbClr val="000000"/>
              </a:solidFill>
              <a:latin typeface="Times New Roman"/>
              <a:ea typeface="Times New Roman"/>
              <a:cs typeface="Times New Roman"/>
              <a:sym typeface="Times New Roman"/>
            </a:endParaRPr>
          </a:p>
        </p:txBody>
      </p:sp>
      <p:pic>
        <p:nvPicPr>
          <p:cNvPr id="2071" name="Google Shape;2071;p149"/>
          <p:cNvPicPr preferRelativeResize="0"/>
          <p:nvPr/>
        </p:nvPicPr>
        <p:blipFill rotWithShape="1">
          <a:blip r:embed="rId3">
            <a:alphaModFix/>
          </a:blip>
          <a:srcRect b="0" l="0" r="0" t="0"/>
          <a:stretch/>
        </p:blipFill>
        <p:spPr>
          <a:xfrm>
            <a:off x="1943100" y="3600452"/>
            <a:ext cx="5372100" cy="1485900"/>
          </a:xfrm>
          <a:prstGeom prst="rect">
            <a:avLst/>
          </a:prstGeom>
          <a:noFill/>
          <a:ln>
            <a:noFill/>
          </a:ln>
        </p:spPr>
      </p:pic>
      <p:pic>
        <p:nvPicPr>
          <p:cNvPr id="2072" name="Google Shape;2072;p149"/>
          <p:cNvPicPr preferRelativeResize="0"/>
          <p:nvPr/>
        </p:nvPicPr>
        <p:blipFill rotWithShape="1">
          <a:blip r:embed="rId4">
            <a:alphaModFix/>
          </a:blip>
          <a:srcRect b="0" l="0" r="0" t="0"/>
          <a:stretch/>
        </p:blipFill>
        <p:spPr>
          <a:xfrm>
            <a:off x="2000250" y="1200152"/>
            <a:ext cx="4792266" cy="200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18" name="Google Shape;418;p15"/>
          <p:cNvSpPr/>
          <p:nvPr/>
        </p:nvSpPr>
        <p:spPr>
          <a:xfrm>
            <a:off x="1071041" y="253095"/>
            <a:ext cx="7338322" cy="788895"/>
          </a:xfrm>
          <a:prstGeom prst="rect">
            <a:avLst/>
          </a:prstGeom>
          <a:noFill/>
          <a:ln>
            <a:noFill/>
          </a:ln>
        </p:spPr>
        <p:txBody>
          <a:bodyPr anchorCtr="0" anchor="t" bIns="34275" lIns="68575" spcFirstLastPara="1" rIns="68575" wrap="square" tIns="34275">
            <a:noAutofit/>
          </a:bodyPr>
          <a:lstStyle/>
          <a:p>
            <a:pPr indent="0" lvl="0" marL="0" marR="0" rtl="0" algn="l">
              <a:lnSpc>
                <a:spcPct val="2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Modulation</a:t>
            </a:r>
            <a:endParaRPr/>
          </a:p>
        </p:txBody>
      </p:sp>
      <p:pic>
        <p:nvPicPr>
          <p:cNvPr id="419" name="Google Shape;419;p1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420" name="Google Shape;420;p15"/>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421" name="Google Shape;421;p1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422" name="Google Shape;422;p15"/>
          <p:cNvSpPr/>
          <p:nvPr/>
        </p:nvSpPr>
        <p:spPr>
          <a:xfrm>
            <a:off x="178420" y="1027200"/>
            <a:ext cx="8854068" cy="378206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Modulation is the process of altering one or more properties of a periodic waveform known as a carrier signal with respect to the modulation signal, which contains information to be transmitted</a:t>
            </a:r>
            <a:endParaRPr/>
          </a:p>
          <a:p>
            <a:pPr indent="-285750" lvl="0" marL="285750" marR="0" rtl="0" algn="l">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 Modulation is performed by the device known as a modulator, and this technique is mainly used to overcome the interference of the signal. Modulation techniques typically aid in long-distance communication</a:t>
            </a:r>
            <a:endParaRPr/>
          </a:p>
          <a:p>
            <a:pPr indent="-285750" lvl="0" marL="285750" marR="0" rtl="0" algn="l">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Modulation is of two types</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1. Analog Modulation</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2. Digital modulation</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50"/>
          <p:cNvSpPr txBox="1"/>
          <p:nvPr>
            <p:ph type="title"/>
          </p:nvPr>
        </p:nvSpPr>
        <p:spPr>
          <a:xfrm>
            <a:off x="1657350" y="457200"/>
            <a:ext cx="5829300" cy="857250"/>
          </a:xfrm>
          <a:prstGeom prst="rect">
            <a:avLst/>
          </a:prstGeom>
          <a:noFill/>
          <a:ln>
            <a:noFill/>
          </a:ln>
        </p:spPr>
        <p:txBody>
          <a:bodyPr anchorCtr="0" anchor="t"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Arial "/>
              <a:buNone/>
            </a:pPr>
            <a:r>
              <a:rPr b="1" lang="en-US">
                <a:latin typeface="Arial "/>
                <a:ea typeface="Arial "/>
                <a:cs typeface="Arial "/>
                <a:sym typeface="Arial "/>
              </a:rPr>
              <a:t>IEEE 802.3 Cable Types</a:t>
            </a:r>
            <a:br>
              <a:rPr lang="en-US">
                <a:latin typeface="Arial "/>
                <a:ea typeface="Arial "/>
                <a:cs typeface="Arial "/>
                <a:sym typeface="Arial "/>
              </a:rPr>
            </a:br>
            <a:endParaRPr>
              <a:latin typeface="Arial "/>
              <a:ea typeface="Arial "/>
              <a:cs typeface="Arial "/>
              <a:sym typeface="Arial "/>
            </a:endParaRPr>
          </a:p>
        </p:txBody>
      </p:sp>
      <p:graphicFrame>
        <p:nvGraphicFramePr>
          <p:cNvPr id="2078" name="Google Shape;2078;p150"/>
          <p:cNvGraphicFramePr/>
          <p:nvPr/>
        </p:nvGraphicFramePr>
        <p:xfrm>
          <a:off x="1543050" y="1085850"/>
          <a:ext cx="3000000" cy="3000000"/>
        </p:xfrm>
        <a:graphic>
          <a:graphicData uri="http://schemas.openxmlformats.org/drawingml/2006/table">
            <a:tbl>
              <a:tblPr>
                <a:noFill/>
                <a:tableStyleId>{DD82B272-F18B-4CFE-8B3C-8FAF264B03EC}</a:tableStyleId>
              </a:tblPr>
              <a:tblGrid>
                <a:gridCol w="1143000"/>
                <a:gridCol w="1085850"/>
                <a:gridCol w="1143000"/>
                <a:gridCol w="1143000"/>
              </a:tblGrid>
              <a:tr h="754475">
                <a:tc>
                  <a:txBody>
                    <a:bodyPr/>
                    <a:lstStyle/>
                    <a:p>
                      <a:pPr indent="0" lvl="0" marL="0" marR="0" rtl="0" algn="l">
                        <a:lnSpc>
                          <a:spcPct val="100000"/>
                        </a:lnSpc>
                        <a:spcBef>
                          <a:spcPts val="0"/>
                        </a:spcBef>
                        <a:spcAft>
                          <a:spcPts val="0"/>
                        </a:spcAft>
                        <a:buClr>
                          <a:schemeClr val="folHlink"/>
                        </a:buClr>
                        <a:buSzPts val="900"/>
                        <a:buFont typeface="Noto Sans Symbols"/>
                        <a:buNone/>
                      </a:pPr>
                      <a:r>
                        <a:rPr b="1" i="0" lang="en-US" sz="1500" u="none" cap="none" strike="noStrike">
                          <a:solidFill>
                            <a:schemeClr val="dk1"/>
                          </a:solidFill>
                          <a:latin typeface="Times New Roman"/>
                          <a:ea typeface="Times New Roman"/>
                          <a:cs typeface="Times New Roman"/>
                          <a:sym typeface="Times New Roman"/>
                        </a:rPr>
                        <a:t>Name</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1" i="0" lang="en-US" sz="1500" u="none" cap="none" strike="noStrike">
                          <a:solidFill>
                            <a:schemeClr val="dk1"/>
                          </a:solidFill>
                          <a:latin typeface="Times New Roman"/>
                          <a:ea typeface="Times New Roman"/>
                          <a:cs typeface="Times New Roman"/>
                          <a:sym typeface="Times New Roman"/>
                        </a:rPr>
                        <a:t>Cable Max. </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1" i="0" lang="en-US" sz="1500" u="none" cap="none" strike="noStrike">
                          <a:solidFill>
                            <a:schemeClr val="dk1"/>
                          </a:solidFill>
                          <a:latin typeface="Times New Roman"/>
                          <a:ea typeface="Times New Roman"/>
                          <a:cs typeface="Times New Roman"/>
                          <a:sym typeface="Times New Roman"/>
                        </a:rPr>
                        <a:t>Max Cable Segment Length</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1" i="0" lang="en-US" sz="1500" u="none" cap="none" strike="noStrike">
                          <a:solidFill>
                            <a:schemeClr val="dk1"/>
                          </a:solidFill>
                          <a:latin typeface="Times New Roman"/>
                          <a:ea typeface="Times New Roman"/>
                          <a:cs typeface="Times New Roman"/>
                          <a:sym typeface="Times New Roman"/>
                        </a:rPr>
                        <a:t>Nodes /segment</a:t>
                      </a:r>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00200">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10Base5</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thick coax</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 500 meters</a:t>
                      </a:r>
                      <a:endParaRPr/>
                    </a:p>
                    <a:p>
                      <a:pPr indent="0" lvl="0" marL="0" marR="0" rtl="0" algn="l">
                        <a:lnSpc>
                          <a:spcPct val="100000"/>
                        </a:lnSpc>
                        <a:spcBef>
                          <a:spcPts val="300"/>
                        </a:spcBef>
                        <a:spcAft>
                          <a:spcPts val="0"/>
                        </a:spcAft>
                        <a:buClr>
                          <a:schemeClr val="folHlink"/>
                        </a:buClr>
                        <a:buSzPts val="900"/>
                        <a:buFont typeface="Noto Sans Symbols"/>
                        <a:buNone/>
                      </a:pPr>
                      <a:r>
                        <a:t/>
                      </a:r>
                      <a:endParaRPr b="0" i="0" sz="1500" u="none" cap="none" strike="noStrike">
                        <a:solidFill>
                          <a:schemeClr val="dk1"/>
                        </a:solidFill>
                        <a:latin typeface="Times New Roman"/>
                        <a:ea typeface="Times New Roman"/>
                        <a:cs typeface="Times New Roman"/>
                        <a:sym typeface="Times New Roman"/>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100</a:t>
                      </a:r>
                      <a:endParaRPr/>
                    </a:p>
                    <a:p>
                      <a:pPr indent="0" lvl="0" marL="0" marR="0" rtl="0" algn="l">
                        <a:lnSpc>
                          <a:spcPct val="100000"/>
                        </a:lnSpc>
                        <a:spcBef>
                          <a:spcPts val="300"/>
                        </a:spcBef>
                        <a:spcAft>
                          <a:spcPts val="0"/>
                        </a:spcAft>
                        <a:buClr>
                          <a:schemeClr val="folHlink"/>
                        </a:buClr>
                        <a:buSzPts val="900"/>
                        <a:buFont typeface="Noto Sans Symbols"/>
                        <a:buNone/>
                      </a:pPr>
                      <a:r>
                        <a:t/>
                      </a:r>
                      <a:endParaRPr b="0" i="0" sz="1500" u="none" cap="none" strike="noStrike">
                        <a:solidFill>
                          <a:schemeClr val="dk1"/>
                        </a:solidFill>
                        <a:latin typeface="Times New Roman"/>
                        <a:ea typeface="Times New Roman"/>
                        <a:cs typeface="Times New Roman"/>
                        <a:sym typeface="Times New Roman"/>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00200">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10Base2</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thin coax</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185 meters</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30</a:t>
                      </a:r>
                      <a:endParaRPr/>
                    </a:p>
                    <a:p>
                      <a:pPr indent="0" lvl="0" marL="0" marR="0" rtl="0" algn="l">
                        <a:lnSpc>
                          <a:spcPct val="100000"/>
                        </a:lnSpc>
                        <a:spcBef>
                          <a:spcPts val="300"/>
                        </a:spcBef>
                        <a:spcAft>
                          <a:spcPts val="0"/>
                        </a:spcAft>
                        <a:buClr>
                          <a:schemeClr val="folHlink"/>
                        </a:buClr>
                        <a:buSzPts val="900"/>
                        <a:buFont typeface="Noto Sans Symbols"/>
                        <a:buNone/>
                      </a:pPr>
                      <a:r>
                        <a:t/>
                      </a:r>
                      <a:endParaRPr b="0" i="0" sz="1500" u="none" cap="none" strike="noStrike">
                        <a:solidFill>
                          <a:schemeClr val="dk1"/>
                        </a:solidFill>
                        <a:latin typeface="Times New Roman"/>
                        <a:ea typeface="Times New Roman"/>
                        <a:cs typeface="Times New Roman"/>
                        <a:sym typeface="Times New Roman"/>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2100">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10BaseT</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twisted pair</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100 meters</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1</a:t>
                      </a:r>
                      <a:endParaRPr/>
                    </a:p>
                    <a:p>
                      <a:pPr indent="0" lvl="0" marL="0" marR="0" rtl="0" algn="l">
                        <a:lnSpc>
                          <a:spcPct val="100000"/>
                        </a:lnSpc>
                        <a:spcBef>
                          <a:spcPts val="300"/>
                        </a:spcBef>
                        <a:spcAft>
                          <a:spcPts val="0"/>
                        </a:spcAft>
                        <a:buClr>
                          <a:schemeClr val="folHlink"/>
                        </a:buClr>
                        <a:buSzPts val="900"/>
                        <a:buFont typeface="Noto Sans Symbols"/>
                        <a:buNone/>
                      </a:pPr>
                      <a:r>
                        <a:t/>
                      </a:r>
                      <a:endParaRPr b="0" i="0" sz="1500" u="none" cap="none" strike="noStrike">
                        <a:solidFill>
                          <a:schemeClr val="dk1"/>
                        </a:solidFill>
                        <a:latin typeface="Times New Roman"/>
                        <a:ea typeface="Times New Roman"/>
                        <a:cs typeface="Times New Roman"/>
                        <a:sym typeface="Times New Roman"/>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2100">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10BaseF</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Fiber Optic</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2Km</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900"/>
                        <a:buFont typeface="Noto Sans Symbols"/>
                        <a:buNone/>
                      </a:pPr>
                      <a:r>
                        <a:rPr b="0" i="0" lang="en-US" sz="1500" u="none" cap="none" strike="noStrike">
                          <a:solidFill>
                            <a:schemeClr val="dk1"/>
                          </a:solidFill>
                          <a:latin typeface="Times New Roman"/>
                          <a:ea typeface="Times New Roman"/>
                          <a:cs typeface="Times New Roman"/>
                          <a:sym typeface="Times New Roman"/>
                        </a:rPr>
                        <a:t>1</a:t>
                      </a:r>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2079" name="Google Shape;2079;p150"/>
          <p:cNvSpPr/>
          <p:nvPr/>
        </p:nvSpPr>
        <p:spPr>
          <a:xfrm>
            <a:off x="6057900" y="1085850"/>
            <a:ext cx="914400" cy="3879057"/>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350" u="none" cap="none" strike="noStrike">
              <a:solidFill>
                <a:srgbClr val="000000"/>
              </a:solidFill>
              <a:latin typeface="Tahoma"/>
              <a:ea typeface="Tahoma"/>
              <a:cs typeface="Tahoma"/>
              <a:sym typeface="Tahoma"/>
            </a:endParaRPr>
          </a:p>
        </p:txBody>
      </p:sp>
      <p:cxnSp>
        <p:nvCxnSpPr>
          <p:cNvPr id="2080" name="Google Shape;2080;p150"/>
          <p:cNvCxnSpPr/>
          <p:nvPr/>
        </p:nvCxnSpPr>
        <p:spPr>
          <a:xfrm>
            <a:off x="6000750" y="1828800"/>
            <a:ext cx="971550" cy="0"/>
          </a:xfrm>
          <a:prstGeom prst="straightConnector1">
            <a:avLst/>
          </a:prstGeom>
          <a:noFill/>
          <a:ln cap="flat" cmpd="sng" w="9525">
            <a:solidFill>
              <a:schemeClr val="dk1"/>
            </a:solidFill>
            <a:prstDash val="solid"/>
            <a:round/>
            <a:headEnd len="med" w="med" type="none"/>
            <a:tailEnd len="med" w="med" type="none"/>
          </a:ln>
        </p:spPr>
      </p:cxnSp>
      <p:sp>
        <p:nvSpPr>
          <p:cNvPr id="2081" name="Google Shape;2081;p150"/>
          <p:cNvSpPr txBox="1"/>
          <p:nvPr/>
        </p:nvSpPr>
        <p:spPr>
          <a:xfrm>
            <a:off x="6115050" y="1200151"/>
            <a:ext cx="125730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50" u="none" cap="none" strike="noStrike">
                <a:solidFill>
                  <a:srgbClr val="000000"/>
                </a:solidFill>
                <a:latin typeface="Tahoma"/>
                <a:ea typeface="Tahoma"/>
                <a:cs typeface="Tahoma"/>
                <a:sym typeface="Tahoma"/>
              </a:rPr>
              <a:t>Toplogy</a:t>
            </a:r>
            <a:endParaRPr/>
          </a:p>
        </p:txBody>
      </p:sp>
      <p:cxnSp>
        <p:nvCxnSpPr>
          <p:cNvPr id="2082" name="Google Shape;2082;p150"/>
          <p:cNvCxnSpPr/>
          <p:nvPr/>
        </p:nvCxnSpPr>
        <p:spPr>
          <a:xfrm>
            <a:off x="6000750" y="2628900"/>
            <a:ext cx="971550" cy="0"/>
          </a:xfrm>
          <a:prstGeom prst="straightConnector1">
            <a:avLst/>
          </a:prstGeom>
          <a:noFill/>
          <a:ln cap="flat" cmpd="sng" w="9525">
            <a:solidFill>
              <a:schemeClr val="dk1"/>
            </a:solidFill>
            <a:prstDash val="solid"/>
            <a:round/>
            <a:headEnd len="med" w="med" type="none"/>
            <a:tailEnd len="med" w="med" type="none"/>
          </a:ln>
        </p:spPr>
      </p:cxnSp>
      <p:cxnSp>
        <p:nvCxnSpPr>
          <p:cNvPr id="2083" name="Google Shape;2083;p150"/>
          <p:cNvCxnSpPr/>
          <p:nvPr/>
        </p:nvCxnSpPr>
        <p:spPr>
          <a:xfrm>
            <a:off x="6057900" y="3429000"/>
            <a:ext cx="914400" cy="0"/>
          </a:xfrm>
          <a:prstGeom prst="straightConnector1">
            <a:avLst/>
          </a:prstGeom>
          <a:noFill/>
          <a:ln cap="flat" cmpd="sng" w="9525">
            <a:solidFill>
              <a:schemeClr val="dk1"/>
            </a:solidFill>
            <a:prstDash val="solid"/>
            <a:round/>
            <a:headEnd len="med" w="med" type="none"/>
            <a:tailEnd len="med" w="med" type="none"/>
          </a:ln>
        </p:spPr>
      </p:cxnSp>
      <p:cxnSp>
        <p:nvCxnSpPr>
          <p:cNvPr id="2084" name="Google Shape;2084;p150"/>
          <p:cNvCxnSpPr/>
          <p:nvPr/>
        </p:nvCxnSpPr>
        <p:spPr>
          <a:xfrm>
            <a:off x="6057900" y="4229100"/>
            <a:ext cx="914400" cy="0"/>
          </a:xfrm>
          <a:prstGeom prst="straightConnector1">
            <a:avLst/>
          </a:prstGeom>
          <a:noFill/>
          <a:ln cap="flat" cmpd="sng" w="9525">
            <a:solidFill>
              <a:schemeClr val="dk1"/>
            </a:solidFill>
            <a:prstDash val="solid"/>
            <a:round/>
            <a:headEnd len="med" w="med" type="none"/>
            <a:tailEnd len="med" w="med" type="none"/>
          </a:ln>
        </p:spPr>
      </p:cxnSp>
      <p:sp>
        <p:nvSpPr>
          <p:cNvPr id="2085" name="Google Shape;2085;p150"/>
          <p:cNvSpPr txBox="1"/>
          <p:nvPr/>
        </p:nvSpPr>
        <p:spPr>
          <a:xfrm>
            <a:off x="6172200" y="2000251"/>
            <a:ext cx="74295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50" u="none" cap="none" strike="noStrike">
                <a:solidFill>
                  <a:srgbClr val="000000"/>
                </a:solidFill>
                <a:latin typeface="Tahoma"/>
                <a:ea typeface="Tahoma"/>
                <a:cs typeface="Tahoma"/>
                <a:sym typeface="Tahoma"/>
              </a:rPr>
              <a:t>Bus</a:t>
            </a:r>
            <a:endParaRPr/>
          </a:p>
        </p:txBody>
      </p:sp>
      <p:sp>
        <p:nvSpPr>
          <p:cNvPr id="2086" name="Google Shape;2086;p150"/>
          <p:cNvSpPr txBox="1"/>
          <p:nvPr/>
        </p:nvSpPr>
        <p:spPr>
          <a:xfrm>
            <a:off x="6172200" y="2800351"/>
            <a:ext cx="74295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50" u="none" cap="none" strike="noStrike">
                <a:solidFill>
                  <a:srgbClr val="000000"/>
                </a:solidFill>
                <a:latin typeface="Tahoma"/>
                <a:ea typeface="Tahoma"/>
                <a:cs typeface="Tahoma"/>
                <a:sym typeface="Tahoma"/>
              </a:rPr>
              <a:t>Bus</a:t>
            </a:r>
            <a:endParaRPr/>
          </a:p>
        </p:txBody>
      </p:sp>
      <p:sp>
        <p:nvSpPr>
          <p:cNvPr id="2087" name="Google Shape;2087;p150"/>
          <p:cNvSpPr txBox="1"/>
          <p:nvPr/>
        </p:nvSpPr>
        <p:spPr>
          <a:xfrm>
            <a:off x="6172200" y="3543301"/>
            <a:ext cx="74295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50" u="none" cap="none" strike="noStrike">
                <a:solidFill>
                  <a:srgbClr val="000000"/>
                </a:solidFill>
                <a:latin typeface="Tahoma"/>
                <a:ea typeface="Tahoma"/>
                <a:cs typeface="Tahoma"/>
                <a:sym typeface="Tahoma"/>
              </a:rPr>
              <a:t>Star</a:t>
            </a:r>
            <a:endParaRPr/>
          </a:p>
        </p:txBody>
      </p:sp>
      <p:sp>
        <p:nvSpPr>
          <p:cNvPr id="2088" name="Google Shape;2088;p150"/>
          <p:cNvSpPr txBox="1"/>
          <p:nvPr/>
        </p:nvSpPr>
        <p:spPr>
          <a:xfrm>
            <a:off x="6115050" y="4457701"/>
            <a:ext cx="74295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50" u="none" cap="none" strike="noStrike">
                <a:solidFill>
                  <a:srgbClr val="000000"/>
                </a:solidFill>
                <a:latin typeface="Tahoma"/>
                <a:ea typeface="Tahoma"/>
                <a:cs typeface="Tahoma"/>
                <a:sym typeface="Tahoma"/>
              </a:rPr>
              <a:t>Star</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151"/>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10Base5 implementation</a:t>
            </a:r>
            <a:endParaRPr/>
          </a:p>
        </p:txBody>
      </p:sp>
      <p:sp>
        <p:nvSpPr>
          <p:cNvPr id="2094" name="Google Shape;2094;p15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latin typeface="Calibri"/>
                <a:ea typeface="Calibri"/>
                <a:cs typeface="Calibri"/>
                <a:sym typeface="Calibri"/>
              </a:rPr>
              <a:t>9/9/2022</a:t>
            </a:r>
            <a:endParaRPr>
              <a:solidFill>
                <a:srgbClr val="000000"/>
              </a:solidFill>
              <a:latin typeface="Calibri"/>
              <a:ea typeface="Calibri"/>
              <a:cs typeface="Calibri"/>
              <a:sym typeface="Calibri"/>
            </a:endParaRPr>
          </a:p>
        </p:txBody>
      </p:sp>
      <p:sp>
        <p:nvSpPr>
          <p:cNvPr id="2095" name="Google Shape;2095;p151"/>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solidFill>
                  <a:srgbClr val="000000"/>
                </a:solidFill>
                <a:latin typeface="Calibri"/>
                <a:ea typeface="Calibri"/>
                <a:cs typeface="Calibri"/>
                <a:sym typeface="Calibri"/>
              </a:rPr>
              <a:t>Computer Network Unit I</a:t>
            </a:r>
            <a:endParaRPr>
              <a:solidFill>
                <a:srgbClr val="000000"/>
              </a:solidFill>
              <a:latin typeface="Calibri"/>
              <a:ea typeface="Calibri"/>
              <a:cs typeface="Calibri"/>
              <a:sym typeface="Calibri"/>
            </a:endParaRPr>
          </a:p>
        </p:txBody>
      </p:sp>
      <p:sp>
        <p:nvSpPr>
          <p:cNvPr id="2096" name="Google Shape;2096;p151"/>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pic>
        <p:nvPicPr>
          <p:cNvPr id="2097" name="Google Shape;2097;p151"/>
          <p:cNvPicPr preferRelativeResize="0"/>
          <p:nvPr/>
        </p:nvPicPr>
        <p:blipFill rotWithShape="1">
          <a:blip r:embed="rId3">
            <a:alphaModFix/>
          </a:blip>
          <a:srcRect b="0" l="0" r="0" t="0"/>
          <a:stretch/>
        </p:blipFill>
        <p:spPr>
          <a:xfrm>
            <a:off x="685800" y="1943100"/>
            <a:ext cx="7519159" cy="18288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152"/>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10Base-T implementation</a:t>
            </a:r>
            <a:endParaRPr/>
          </a:p>
        </p:txBody>
      </p:sp>
      <p:sp>
        <p:nvSpPr>
          <p:cNvPr id="2103" name="Google Shape;2103;p15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latin typeface="Calibri"/>
                <a:ea typeface="Calibri"/>
                <a:cs typeface="Calibri"/>
                <a:sym typeface="Calibri"/>
              </a:rPr>
              <a:t>9/9/2022</a:t>
            </a:r>
            <a:endParaRPr>
              <a:solidFill>
                <a:srgbClr val="000000"/>
              </a:solidFill>
              <a:latin typeface="Calibri"/>
              <a:ea typeface="Calibri"/>
              <a:cs typeface="Calibri"/>
              <a:sym typeface="Calibri"/>
            </a:endParaRPr>
          </a:p>
        </p:txBody>
      </p:sp>
      <p:sp>
        <p:nvSpPr>
          <p:cNvPr id="2104" name="Google Shape;2104;p152"/>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solidFill>
                  <a:srgbClr val="000000"/>
                </a:solidFill>
                <a:latin typeface="Calibri"/>
                <a:ea typeface="Calibri"/>
                <a:cs typeface="Calibri"/>
                <a:sym typeface="Calibri"/>
              </a:rPr>
              <a:t>Computer Network Unit I</a:t>
            </a:r>
            <a:endParaRPr>
              <a:solidFill>
                <a:srgbClr val="000000"/>
              </a:solidFill>
              <a:latin typeface="Calibri"/>
              <a:ea typeface="Calibri"/>
              <a:cs typeface="Calibri"/>
              <a:sym typeface="Calibri"/>
            </a:endParaRPr>
          </a:p>
        </p:txBody>
      </p:sp>
      <p:sp>
        <p:nvSpPr>
          <p:cNvPr id="2105" name="Google Shape;2105;p152"/>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pic>
        <p:nvPicPr>
          <p:cNvPr id="2106" name="Google Shape;2106;p152"/>
          <p:cNvPicPr preferRelativeResize="0"/>
          <p:nvPr/>
        </p:nvPicPr>
        <p:blipFill rotWithShape="1">
          <a:blip r:embed="rId3">
            <a:alphaModFix/>
          </a:blip>
          <a:srcRect b="0" l="0" r="0" t="0"/>
          <a:stretch/>
        </p:blipFill>
        <p:spPr>
          <a:xfrm>
            <a:off x="1143000" y="1771650"/>
            <a:ext cx="6878665" cy="253603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53"/>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10Base-F implementation</a:t>
            </a:r>
            <a:endParaRPr/>
          </a:p>
        </p:txBody>
      </p:sp>
      <p:sp>
        <p:nvSpPr>
          <p:cNvPr id="2112" name="Google Shape;2112;p15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latin typeface="Calibri"/>
                <a:ea typeface="Calibri"/>
                <a:cs typeface="Calibri"/>
                <a:sym typeface="Calibri"/>
              </a:rPr>
              <a:t>9/9/2022</a:t>
            </a:r>
            <a:endParaRPr>
              <a:solidFill>
                <a:srgbClr val="000000"/>
              </a:solidFill>
              <a:latin typeface="Calibri"/>
              <a:ea typeface="Calibri"/>
              <a:cs typeface="Calibri"/>
              <a:sym typeface="Calibri"/>
            </a:endParaRPr>
          </a:p>
        </p:txBody>
      </p:sp>
      <p:sp>
        <p:nvSpPr>
          <p:cNvPr id="2113" name="Google Shape;2113;p153"/>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solidFill>
                  <a:srgbClr val="000000"/>
                </a:solidFill>
                <a:latin typeface="Calibri"/>
                <a:ea typeface="Calibri"/>
                <a:cs typeface="Calibri"/>
                <a:sym typeface="Calibri"/>
              </a:rPr>
              <a:t>Computer Network Unit I</a:t>
            </a:r>
            <a:endParaRPr>
              <a:solidFill>
                <a:srgbClr val="000000"/>
              </a:solidFill>
              <a:latin typeface="Calibri"/>
              <a:ea typeface="Calibri"/>
              <a:cs typeface="Calibri"/>
              <a:sym typeface="Calibri"/>
            </a:endParaRPr>
          </a:p>
        </p:txBody>
      </p:sp>
      <p:sp>
        <p:nvSpPr>
          <p:cNvPr id="2114" name="Google Shape;2114;p153"/>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pic>
        <p:nvPicPr>
          <p:cNvPr id="2115" name="Google Shape;2115;p153"/>
          <p:cNvPicPr preferRelativeResize="0"/>
          <p:nvPr/>
        </p:nvPicPr>
        <p:blipFill rotWithShape="1">
          <a:blip r:embed="rId3">
            <a:alphaModFix/>
          </a:blip>
          <a:srcRect b="0" l="0" r="0" t="0"/>
          <a:stretch/>
        </p:blipFill>
        <p:spPr>
          <a:xfrm>
            <a:off x="628650" y="1771650"/>
            <a:ext cx="7227577" cy="2406252"/>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154"/>
          <p:cNvSpPr txBox="1"/>
          <p:nvPr>
            <p:ph type="title"/>
          </p:nvPr>
        </p:nvSpPr>
        <p:spPr>
          <a:xfrm>
            <a:off x="1744436" y="342901"/>
            <a:ext cx="5829300" cy="457200"/>
          </a:xfrm>
          <a:prstGeom prst="rect">
            <a:avLst/>
          </a:prstGeom>
          <a:noFill/>
          <a:ln>
            <a:noFill/>
          </a:ln>
        </p:spPr>
        <p:txBody>
          <a:bodyPr anchorCtr="0" anchor="t" bIns="34275" lIns="68575" spcFirstLastPara="1" rIns="68575" wrap="square" tIns="34275">
            <a:normAutofit/>
          </a:bodyPr>
          <a:lstStyle/>
          <a:p>
            <a:pPr indent="0" lvl="0" marL="0" rtl="0" algn="ctr">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 Fast Ethernet</a:t>
            </a:r>
            <a:endParaRPr/>
          </a:p>
        </p:txBody>
      </p:sp>
      <p:sp>
        <p:nvSpPr>
          <p:cNvPr id="2121" name="Google Shape;2121;p154"/>
          <p:cNvSpPr txBox="1"/>
          <p:nvPr>
            <p:ph idx="1" type="body"/>
          </p:nvPr>
        </p:nvSpPr>
        <p:spPr>
          <a:xfrm>
            <a:off x="715736" y="1132286"/>
            <a:ext cx="7886700" cy="3086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000000"/>
              </a:buClr>
              <a:buSzPts val="2100"/>
              <a:buNone/>
            </a:pPr>
            <a:r>
              <a:rPr lang="en-US" sz="2100">
                <a:solidFill>
                  <a:srgbClr val="000000"/>
                </a:solidFill>
                <a:latin typeface="Times New Roman"/>
                <a:ea typeface="Times New Roman"/>
                <a:cs typeface="Times New Roman"/>
                <a:sym typeface="Times New Roman"/>
              </a:rPr>
              <a:t>1. Upgrade the data rate to 100 Mbps.</a:t>
            </a:r>
            <a:endParaRPr/>
          </a:p>
          <a:p>
            <a:pPr indent="0" lvl="0" marL="0" rtl="0" algn="l">
              <a:lnSpc>
                <a:spcPct val="90000"/>
              </a:lnSpc>
              <a:spcBef>
                <a:spcPts val="420"/>
              </a:spcBef>
              <a:spcAft>
                <a:spcPts val="0"/>
              </a:spcAft>
              <a:buClr>
                <a:srgbClr val="000000"/>
              </a:buClr>
              <a:buSzPts val="2100"/>
              <a:buNone/>
            </a:pPr>
            <a:r>
              <a:rPr lang="en-US" sz="2100">
                <a:solidFill>
                  <a:srgbClr val="000000"/>
                </a:solidFill>
                <a:latin typeface="Times New Roman"/>
                <a:ea typeface="Times New Roman"/>
                <a:cs typeface="Times New Roman"/>
                <a:sym typeface="Times New Roman"/>
              </a:rPr>
              <a:t>2. Make it compatible with Standard Ethernet.</a:t>
            </a:r>
            <a:endParaRPr/>
          </a:p>
          <a:p>
            <a:pPr indent="0" lvl="0" marL="0" rtl="0" algn="l">
              <a:lnSpc>
                <a:spcPct val="90000"/>
              </a:lnSpc>
              <a:spcBef>
                <a:spcPts val="420"/>
              </a:spcBef>
              <a:spcAft>
                <a:spcPts val="0"/>
              </a:spcAft>
              <a:buClr>
                <a:srgbClr val="000000"/>
              </a:buClr>
              <a:buSzPts val="2100"/>
              <a:buNone/>
            </a:pPr>
            <a:r>
              <a:rPr lang="en-US" sz="2100">
                <a:solidFill>
                  <a:srgbClr val="000000"/>
                </a:solidFill>
                <a:latin typeface="Times New Roman"/>
                <a:ea typeface="Times New Roman"/>
                <a:cs typeface="Times New Roman"/>
                <a:sym typeface="Times New Roman"/>
              </a:rPr>
              <a:t>3. Keep the same 48-bit address.</a:t>
            </a:r>
            <a:endParaRPr/>
          </a:p>
          <a:p>
            <a:pPr indent="0" lvl="0" marL="0" rtl="0" algn="l">
              <a:lnSpc>
                <a:spcPct val="90000"/>
              </a:lnSpc>
              <a:spcBef>
                <a:spcPts val="420"/>
              </a:spcBef>
              <a:spcAft>
                <a:spcPts val="0"/>
              </a:spcAft>
              <a:buClr>
                <a:srgbClr val="000000"/>
              </a:buClr>
              <a:buSzPts val="2100"/>
              <a:buNone/>
            </a:pPr>
            <a:r>
              <a:rPr lang="en-US" sz="2100">
                <a:solidFill>
                  <a:srgbClr val="000000"/>
                </a:solidFill>
                <a:latin typeface="Times New Roman"/>
                <a:ea typeface="Times New Roman"/>
                <a:cs typeface="Times New Roman"/>
                <a:sym typeface="Times New Roman"/>
              </a:rPr>
              <a:t>4. Keep the same frame format</a:t>
            </a:r>
            <a:endParaRPr/>
          </a:p>
          <a:p>
            <a:pPr indent="-257175" lvl="0" marL="257175" rtl="0" algn="l">
              <a:lnSpc>
                <a:spcPct val="90000"/>
              </a:lnSpc>
              <a:spcBef>
                <a:spcPts val="420"/>
              </a:spcBef>
              <a:spcAft>
                <a:spcPts val="0"/>
              </a:spcAft>
              <a:buClr>
                <a:srgbClr val="000000"/>
              </a:buClr>
              <a:buSzPts val="2100"/>
              <a:buChar char="•"/>
            </a:pPr>
            <a:r>
              <a:rPr lang="en-US" sz="2100">
                <a:solidFill>
                  <a:srgbClr val="000000"/>
                </a:solidFill>
                <a:latin typeface="Times New Roman"/>
                <a:ea typeface="Times New Roman"/>
                <a:cs typeface="Times New Roman"/>
                <a:sym typeface="Times New Roman"/>
              </a:rPr>
              <a:t>media: twisted pair (CAT 5) or fiber optic cable (no coax)</a:t>
            </a:r>
            <a:endParaRPr/>
          </a:p>
          <a:p>
            <a:pPr indent="-257175" lvl="0" marL="257175" rtl="0" algn="l">
              <a:lnSpc>
                <a:spcPct val="90000"/>
              </a:lnSpc>
              <a:spcBef>
                <a:spcPts val="420"/>
              </a:spcBef>
              <a:spcAft>
                <a:spcPts val="0"/>
              </a:spcAft>
              <a:buClr>
                <a:schemeClr val="dk1"/>
              </a:buClr>
              <a:buSzPts val="2100"/>
              <a:buChar char="•"/>
            </a:pPr>
            <a:r>
              <a:rPr lang="en-US" sz="2100"/>
              <a:t>Star-wire topology</a:t>
            </a:r>
            <a:endParaRPr sz="2100"/>
          </a:p>
          <a:p>
            <a:pPr indent="-214312" lvl="1" marL="557213" rtl="0" algn="l">
              <a:lnSpc>
                <a:spcPct val="90000"/>
              </a:lnSpc>
              <a:spcBef>
                <a:spcPts val="420"/>
              </a:spcBef>
              <a:spcAft>
                <a:spcPts val="0"/>
              </a:spcAft>
              <a:buClr>
                <a:schemeClr val="dk1"/>
              </a:buClr>
              <a:buSzPts val="2100"/>
              <a:buChar char="–"/>
            </a:pPr>
            <a:r>
              <a:rPr lang="en-US"/>
              <a:t>Similar to 10BASE-T</a:t>
            </a:r>
            <a:endParaRPr/>
          </a:p>
          <a:p>
            <a:pPr indent="-123825" lvl="0" marL="257175" rtl="0" algn="l">
              <a:lnSpc>
                <a:spcPct val="90000"/>
              </a:lnSpc>
              <a:spcBef>
                <a:spcPts val="420"/>
              </a:spcBef>
              <a:spcAft>
                <a:spcPts val="0"/>
              </a:spcAft>
              <a:buClr>
                <a:schemeClr val="dk1"/>
              </a:buClr>
              <a:buSzPts val="2100"/>
              <a:buNone/>
            </a:pPr>
            <a:r>
              <a:t/>
            </a:r>
            <a:endParaRPr sz="2100">
              <a:solidFill>
                <a:srgbClr val="000000"/>
              </a:solidFill>
              <a:latin typeface="Times New Roman"/>
              <a:ea typeface="Times New Roman"/>
              <a:cs typeface="Times New Roman"/>
              <a:sym typeface="Times New Roman"/>
            </a:endParaRPr>
          </a:p>
          <a:p>
            <a:pPr indent="-104775" lvl="0" marL="257175" rtl="0" algn="l">
              <a:lnSpc>
                <a:spcPct val="90000"/>
              </a:lnSpc>
              <a:spcBef>
                <a:spcPts val="480"/>
              </a:spcBef>
              <a:spcAft>
                <a:spcPts val="0"/>
              </a:spcAft>
              <a:buClr>
                <a:schemeClr val="dk1"/>
              </a:buClr>
              <a:buSzPts val="2400"/>
              <a:buNone/>
            </a:pPr>
            <a:r>
              <a:t/>
            </a:r>
            <a:endParaRPr>
              <a:latin typeface="Times New Roman"/>
              <a:ea typeface="Times New Roman"/>
              <a:cs typeface="Times New Roman"/>
              <a:sym typeface="Times New Roman"/>
            </a:endParaRPr>
          </a:p>
        </p:txBody>
      </p:sp>
      <p:grpSp>
        <p:nvGrpSpPr>
          <p:cNvPr id="2122" name="Google Shape;2122;p154"/>
          <p:cNvGrpSpPr/>
          <p:nvPr/>
        </p:nvGrpSpPr>
        <p:grpSpPr>
          <a:xfrm>
            <a:off x="1282473" y="3763564"/>
            <a:ext cx="6291263" cy="1037035"/>
            <a:chOff x="288" y="2736"/>
            <a:chExt cx="5284" cy="871"/>
          </a:xfrm>
        </p:grpSpPr>
        <p:pic>
          <p:nvPicPr>
            <p:cNvPr descr="4-21" id="2123" name="Google Shape;2123;p154"/>
            <p:cNvPicPr preferRelativeResize="0"/>
            <p:nvPr/>
          </p:nvPicPr>
          <p:blipFill rotWithShape="1">
            <a:blip r:embed="rId3">
              <a:alphaModFix/>
            </a:blip>
            <a:srcRect b="0" l="0" r="0" t="0"/>
            <a:stretch/>
          </p:blipFill>
          <p:spPr>
            <a:xfrm>
              <a:off x="288" y="2736"/>
              <a:ext cx="5284" cy="871"/>
            </a:xfrm>
            <a:prstGeom prst="rect">
              <a:avLst/>
            </a:prstGeom>
            <a:noFill/>
            <a:ln>
              <a:noFill/>
            </a:ln>
          </p:spPr>
        </p:pic>
        <p:sp>
          <p:nvSpPr>
            <p:cNvPr id="2124" name="Google Shape;2124;p154"/>
            <p:cNvSpPr/>
            <p:nvPr/>
          </p:nvSpPr>
          <p:spPr>
            <a:xfrm>
              <a:off x="3264" y="2736"/>
              <a:ext cx="2304" cy="86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350" u="none" cap="none" strike="noStrike">
                <a:solidFill>
                  <a:srgbClr val="000000"/>
                </a:solidFill>
                <a:latin typeface="Tahoma"/>
                <a:ea typeface="Tahoma"/>
                <a:cs typeface="Tahoma"/>
                <a:sym typeface="Tahoma"/>
              </a:endParaRPr>
            </a:p>
          </p:txBody>
        </p:sp>
        <p:cxnSp>
          <p:nvCxnSpPr>
            <p:cNvPr id="2125" name="Google Shape;2125;p154"/>
            <p:cNvCxnSpPr/>
            <p:nvPr/>
          </p:nvCxnSpPr>
          <p:spPr>
            <a:xfrm>
              <a:off x="3264" y="2928"/>
              <a:ext cx="2304" cy="0"/>
            </a:xfrm>
            <a:prstGeom prst="straightConnector1">
              <a:avLst/>
            </a:prstGeom>
            <a:noFill/>
            <a:ln cap="flat" cmpd="sng" w="9525">
              <a:solidFill>
                <a:schemeClr val="dk1"/>
              </a:solidFill>
              <a:prstDash val="solid"/>
              <a:round/>
              <a:headEnd len="med" w="med" type="none"/>
              <a:tailEnd len="med" w="med" type="none"/>
            </a:ln>
          </p:spPr>
        </p:cxnSp>
        <p:sp>
          <p:nvSpPr>
            <p:cNvPr id="2126" name="Google Shape;2126;p154"/>
            <p:cNvSpPr txBox="1"/>
            <p:nvPr/>
          </p:nvSpPr>
          <p:spPr>
            <a:xfrm>
              <a:off x="3456" y="2928"/>
              <a:ext cx="1296" cy="2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50" u="none" cap="none" strike="noStrike">
                  <a:solidFill>
                    <a:srgbClr val="000000"/>
                  </a:solidFill>
                  <a:latin typeface="Tahoma"/>
                  <a:ea typeface="Tahoma"/>
                  <a:cs typeface="Tahoma"/>
                  <a:sym typeface="Tahoma"/>
                </a:rPr>
                <a:t>CAT 3</a:t>
              </a:r>
              <a:endParaRPr/>
            </a:p>
          </p:txBody>
        </p:sp>
        <p:cxnSp>
          <p:nvCxnSpPr>
            <p:cNvPr id="2127" name="Google Shape;2127;p154"/>
            <p:cNvCxnSpPr/>
            <p:nvPr/>
          </p:nvCxnSpPr>
          <p:spPr>
            <a:xfrm>
              <a:off x="3264" y="3168"/>
              <a:ext cx="2304" cy="0"/>
            </a:xfrm>
            <a:prstGeom prst="straightConnector1">
              <a:avLst/>
            </a:prstGeom>
            <a:noFill/>
            <a:ln cap="flat" cmpd="sng" w="9525">
              <a:solidFill>
                <a:schemeClr val="dk1"/>
              </a:solidFill>
              <a:prstDash val="solid"/>
              <a:round/>
              <a:headEnd len="med" w="med" type="none"/>
              <a:tailEnd len="med" w="med" type="none"/>
            </a:ln>
          </p:spPr>
        </p:cxnSp>
        <p:sp>
          <p:nvSpPr>
            <p:cNvPr id="2128" name="Google Shape;2128;p154"/>
            <p:cNvSpPr txBox="1"/>
            <p:nvPr/>
          </p:nvSpPr>
          <p:spPr>
            <a:xfrm>
              <a:off x="3456" y="3168"/>
              <a:ext cx="1488" cy="2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50" u="none" cap="none" strike="noStrike">
                  <a:solidFill>
                    <a:srgbClr val="000000"/>
                  </a:solidFill>
                  <a:latin typeface="Tahoma"/>
                  <a:ea typeface="Tahoma"/>
                  <a:cs typeface="Tahoma"/>
                  <a:sym typeface="Tahoma"/>
                </a:rPr>
                <a:t>CAT 5</a:t>
              </a:r>
              <a:endParaRPr/>
            </a:p>
          </p:txBody>
        </p:sp>
        <p:cxnSp>
          <p:nvCxnSpPr>
            <p:cNvPr id="2129" name="Google Shape;2129;p154"/>
            <p:cNvCxnSpPr/>
            <p:nvPr/>
          </p:nvCxnSpPr>
          <p:spPr>
            <a:xfrm>
              <a:off x="3264" y="3408"/>
              <a:ext cx="2304"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155"/>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Fast Ethernet topology</a:t>
            </a:r>
            <a:endParaRPr/>
          </a:p>
        </p:txBody>
      </p:sp>
      <p:sp>
        <p:nvSpPr>
          <p:cNvPr id="2135" name="Google Shape;2135;p15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latin typeface="Calibri"/>
                <a:ea typeface="Calibri"/>
                <a:cs typeface="Calibri"/>
                <a:sym typeface="Calibri"/>
              </a:rPr>
              <a:t>9/9/2022</a:t>
            </a:r>
            <a:endParaRPr>
              <a:solidFill>
                <a:srgbClr val="000000"/>
              </a:solidFill>
              <a:latin typeface="Calibri"/>
              <a:ea typeface="Calibri"/>
              <a:cs typeface="Calibri"/>
              <a:sym typeface="Calibri"/>
            </a:endParaRPr>
          </a:p>
        </p:txBody>
      </p:sp>
      <p:sp>
        <p:nvSpPr>
          <p:cNvPr id="2136" name="Google Shape;2136;p155"/>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solidFill>
                  <a:srgbClr val="000000"/>
                </a:solidFill>
                <a:latin typeface="Calibri"/>
                <a:ea typeface="Calibri"/>
                <a:cs typeface="Calibri"/>
                <a:sym typeface="Calibri"/>
              </a:rPr>
              <a:t>Computer Network Unit I</a:t>
            </a:r>
            <a:endParaRPr>
              <a:solidFill>
                <a:srgbClr val="000000"/>
              </a:solidFill>
              <a:latin typeface="Calibri"/>
              <a:ea typeface="Calibri"/>
              <a:cs typeface="Calibri"/>
              <a:sym typeface="Calibri"/>
            </a:endParaRPr>
          </a:p>
        </p:txBody>
      </p:sp>
      <p:sp>
        <p:nvSpPr>
          <p:cNvPr id="2137" name="Google Shape;2137;p155"/>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pic>
        <p:nvPicPr>
          <p:cNvPr id="2138" name="Google Shape;2138;p155"/>
          <p:cNvPicPr preferRelativeResize="0"/>
          <p:nvPr/>
        </p:nvPicPr>
        <p:blipFill rotWithShape="1">
          <a:blip r:embed="rId3">
            <a:alphaModFix/>
          </a:blip>
          <a:srcRect b="0" l="0" r="0" t="0"/>
          <a:stretch/>
        </p:blipFill>
        <p:spPr>
          <a:xfrm>
            <a:off x="1314450" y="1943100"/>
            <a:ext cx="6587795" cy="2165747"/>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156"/>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Fast Ethernet implementations</a:t>
            </a:r>
            <a:endParaRPr/>
          </a:p>
        </p:txBody>
      </p:sp>
      <p:sp>
        <p:nvSpPr>
          <p:cNvPr id="2144" name="Google Shape;2144;p15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latin typeface="Calibri"/>
                <a:ea typeface="Calibri"/>
                <a:cs typeface="Calibri"/>
                <a:sym typeface="Calibri"/>
              </a:rPr>
              <a:t>9/9/2022</a:t>
            </a:r>
            <a:endParaRPr>
              <a:solidFill>
                <a:srgbClr val="000000"/>
              </a:solidFill>
              <a:latin typeface="Calibri"/>
              <a:ea typeface="Calibri"/>
              <a:cs typeface="Calibri"/>
              <a:sym typeface="Calibri"/>
            </a:endParaRPr>
          </a:p>
        </p:txBody>
      </p:sp>
      <p:sp>
        <p:nvSpPr>
          <p:cNvPr id="2145" name="Google Shape;2145;p156"/>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solidFill>
                  <a:srgbClr val="000000"/>
                </a:solidFill>
                <a:latin typeface="Calibri"/>
                <a:ea typeface="Calibri"/>
                <a:cs typeface="Calibri"/>
                <a:sym typeface="Calibri"/>
              </a:rPr>
              <a:t>Computer Network Unit I</a:t>
            </a:r>
            <a:endParaRPr>
              <a:solidFill>
                <a:srgbClr val="000000"/>
              </a:solidFill>
              <a:latin typeface="Calibri"/>
              <a:ea typeface="Calibri"/>
              <a:cs typeface="Calibri"/>
              <a:sym typeface="Calibri"/>
            </a:endParaRPr>
          </a:p>
        </p:txBody>
      </p:sp>
      <p:sp>
        <p:nvSpPr>
          <p:cNvPr id="2146" name="Google Shape;2146;p156"/>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pic>
        <p:nvPicPr>
          <p:cNvPr id="2147" name="Google Shape;2147;p156"/>
          <p:cNvPicPr preferRelativeResize="0"/>
          <p:nvPr/>
        </p:nvPicPr>
        <p:blipFill rotWithShape="1">
          <a:blip r:embed="rId3">
            <a:alphaModFix/>
          </a:blip>
          <a:srcRect b="0" l="0" r="0" t="0"/>
          <a:stretch/>
        </p:blipFill>
        <p:spPr>
          <a:xfrm>
            <a:off x="1143000" y="1828800"/>
            <a:ext cx="6312274" cy="24574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157"/>
          <p:cNvSpPr txBox="1"/>
          <p:nvPr>
            <p:ph type="title"/>
          </p:nvPr>
        </p:nvSpPr>
        <p:spPr>
          <a:xfrm>
            <a:off x="1657350" y="457200"/>
            <a:ext cx="5829300" cy="857250"/>
          </a:xfrm>
          <a:prstGeom prst="rect">
            <a:avLst/>
          </a:prstGeom>
          <a:noFill/>
          <a:ln>
            <a:noFill/>
          </a:ln>
        </p:spPr>
        <p:txBody>
          <a:bodyPr anchorCtr="0" anchor="t"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Arial "/>
              <a:buNone/>
            </a:pPr>
            <a:r>
              <a:rPr b="1" lang="en-US">
                <a:latin typeface="Arial "/>
                <a:ea typeface="Arial "/>
                <a:cs typeface="Arial "/>
                <a:sym typeface="Arial "/>
              </a:rPr>
              <a:t>Gigabit Ethernet</a:t>
            </a:r>
            <a:br>
              <a:rPr lang="en-US">
                <a:latin typeface="Arial "/>
                <a:ea typeface="Arial "/>
                <a:cs typeface="Arial "/>
                <a:sym typeface="Arial "/>
              </a:rPr>
            </a:br>
            <a:endParaRPr>
              <a:latin typeface="Arial "/>
              <a:ea typeface="Arial "/>
              <a:cs typeface="Arial "/>
              <a:sym typeface="Arial "/>
            </a:endParaRPr>
          </a:p>
        </p:txBody>
      </p:sp>
      <p:sp>
        <p:nvSpPr>
          <p:cNvPr id="2153" name="Google Shape;2153;p157"/>
          <p:cNvSpPr txBox="1"/>
          <p:nvPr>
            <p:ph idx="1" type="body"/>
          </p:nvPr>
        </p:nvSpPr>
        <p:spPr>
          <a:xfrm>
            <a:off x="1657350" y="1485900"/>
            <a:ext cx="6229350" cy="20574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spcBef>
                <a:spcPts val="0"/>
              </a:spcBef>
              <a:spcAft>
                <a:spcPts val="0"/>
              </a:spcAft>
              <a:buClr>
                <a:schemeClr val="dk1"/>
              </a:buClr>
              <a:buSzPct val="100000"/>
              <a:buNone/>
            </a:pPr>
            <a:r>
              <a:rPr lang="en-US"/>
              <a:t>1. Upgrade the data rate to 1 Gbps.</a:t>
            </a:r>
            <a:endParaRPr/>
          </a:p>
          <a:p>
            <a:pPr indent="0" lvl="0" marL="0" rtl="0" algn="l">
              <a:spcBef>
                <a:spcPts val="372"/>
              </a:spcBef>
              <a:spcAft>
                <a:spcPts val="0"/>
              </a:spcAft>
              <a:buClr>
                <a:schemeClr val="dk1"/>
              </a:buClr>
              <a:buSzPct val="100000"/>
              <a:buNone/>
            </a:pPr>
            <a:r>
              <a:rPr lang="en-US"/>
              <a:t>2. Make it compatible with Standard or Fast Ethernet.</a:t>
            </a:r>
            <a:endParaRPr/>
          </a:p>
          <a:p>
            <a:pPr indent="0" lvl="0" marL="0" rtl="0" algn="l">
              <a:spcBef>
                <a:spcPts val="372"/>
              </a:spcBef>
              <a:spcAft>
                <a:spcPts val="0"/>
              </a:spcAft>
              <a:buClr>
                <a:schemeClr val="dk1"/>
              </a:buClr>
              <a:buSzPct val="100000"/>
              <a:buNone/>
            </a:pPr>
            <a:r>
              <a:rPr lang="en-US"/>
              <a:t>3. Use the same 48-bit address.</a:t>
            </a:r>
            <a:endParaRPr/>
          </a:p>
          <a:p>
            <a:pPr indent="0" lvl="0" marL="0" rtl="0" algn="l">
              <a:spcBef>
                <a:spcPts val="372"/>
              </a:spcBef>
              <a:spcAft>
                <a:spcPts val="0"/>
              </a:spcAft>
              <a:buClr>
                <a:schemeClr val="dk1"/>
              </a:buClr>
              <a:buSzPct val="100000"/>
              <a:buNone/>
            </a:pPr>
            <a:r>
              <a:rPr lang="en-US"/>
              <a:t>4. Use the same frame format.</a:t>
            </a:r>
            <a:endParaRPr/>
          </a:p>
          <a:p>
            <a:pPr indent="0" lvl="0" marL="0" rtl="0" algn="l">
              <a:spcBef>
                <a:spcPts val="372"/>
              </a:spcBef>
              <a:spcAft>
                <a:spcPts val="0"/>
              </a:spcAft>
              <a:buClr>
                <a:schemeClr val="dk1"/>
              </a:buClr>
              <a:buSzPct val="100000"/>
              <a:buNone/>
            </a:pPr>
            <a:r>
              <a:rPr lang="en-US"/>
              <a:t>5. Keep the same minimum and maximum frame lengths.</a:t>
            </a:r>
            <a:endParaRPr/>
          </a:p>
          <a:p>
            <a:pPr indent="0" lvl="0" marL="0" rtl="0" algn="l">
              <a:spcBef>
                <a:spcPts val="372"/>
              </a:spcBef>
              <a:spcAft>
                <a:spcPts val="0"/>
              </a:spcAft>
              <a:buClr>
                <a:schemeClr val="dk1"/>
              </a:buClr>
              <a:buSzPct val="100000"/>
              <a:buNone/>
            </a:pPr>
            <a:r>
              <a:rPr lang="en-US"/>
              <a:t>6. Support autonegotiation as defined in Fast</a:t>
            </a:r>
            <a:endParaRPr/>
          </a:p>
          <a:p>
            <a:pPr indent="0" lvl="0" marL="0" rtl="0" algn="l">
              <a:spcBef>
                <a:spcPts val="372"/>
              </a:spcBef>
              <a:spcAft>
                <a:spcPts val="0"/>
              </a:spcAft>
              <a:buClr>
                <a:schemeClr val="dk1"/>
              </a:buClr>
              <a:buSzPct val="100000"/>
              <a:buNone/>
            </a:pPr>
            <a:r>
              <a:rPr lang="en-US"/>
              <a:t>EthernetOperates in full/half duplex modes mostly full duplex</a:t>
            </a:r>
            <a:endParaRPr/>
          </a:p>
        </p:txBody>
      </p:sp>
      <p:pic>
        <p:nvPicPr>
          <p:cNvPr descr="4-23" id="2154" name="Google Shape;2154;p157"/>
          <p:cNvPicPr preferRelativeResize="0"/>
          <p:nvPr/>
        </p:nvPicPr>
        <p:blipFill rotWithShape="1">
          <a:blip r:embed="rId3">
            <a:alphaModFix/>
          </a:blip>
          <a:srcRect b="0" l="0" r="0" t="0"/>
          <a:stretch/>
        </p:blipFill>
        <p:spPr>
          <a:xfrm>
            <a:off x="2286000" y="3714750"/>
            <a:ext cx="6044804" cy="116086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158"/>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Topologies of Gigabit Ethernet</a:t>
            </a:r>
            <a:endParaRPr/>
          </a:p>
        </p:txBody>
      </p:sp>
      <p:sp>
        <p:nvSpPr>
          <p:cNvPr id="2160" name="Google Shape;2160;p15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latin typeface="Calibri"/>
                <a:ea typeface="Calibri"/>
                <a:cs typeface="Calibri"/>
                <a:sym typeface="Calibri"/>
              </a:rPr>
              <a:t>9/9/2022</a:t>
            </a:r>
            <a:endParaRPr>
              <a:solidFill>
                <a:srgbClr val="000000"/>
              </a:solidFill>
              <a:latin typeface="Calibri"/>
              <a:ea typeface="Calibri"/>
              <a:cs typeface="Calibri"/>
              <a:sym typeface="Calibri"/>
            </a:endParaRPr>
          </a:p>
        </p:txBody>
      </p:sp>
      <p:sp>
        <p:nvSpPr>
          <p:cNvPr id="2161" name="Google Shape;2161;p158"/>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solidFill>
                  <a:srgbClr val="000000"/>
                </a:solidFill>
                <a:latin typeface="Calibri"/>
                <a:ea typeface="Calibri"/>
                <a:cs typeface="Calibri"/>
                <a:sym typeface="Calibri"/>
              </a:rPr>
              <a:t>Computer Network Unit I</a:t>
            </a:r>
            <a:endParaRPr>
              <a:solidFill>
                <a:srgbClr val="000000"/>
              </a:solidFill>
              <a:latin typeface="Calibri"/>
              <a:ea typeface="Calibri"/>
              <a:cs typeface="Calibri"/>
              <a:sym typeface="Calibri"/>
            </a:endParaRPr>
          </a:p>
        </p:txBody>
      </p:sp>
      <p:sp>
        <p:nvSpPr>
          <p:cNvPr id="2162" name="Google Shape;2162;p158"/>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pic>
        <p:nvPicPr>
          <p:cNvPr id="2163" name="Google Shape;2163;p158"/>
          <p:cNvPicPr preferRelativeResize="0"/>
          <p:nvPr/>
        </p:nvPicPr>
        <p:blipFill rotWithShape="1">
          <a:blip r:embed="rId3">
            <a:alphaModFix/>
          </a:blip>
          <a:srcRect b="0" l="0" r="0" t="0"/>
          <a:stretch/>
        </p:blipFill>
        <p:spPr>
          <a:xfrm>
            <a:off x="2800350" y="1063228"/>
            <a:ext cx="3543300" cy="3933617"/>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159"/>
          <p:cNvSpPr txBox="1"/>
          <p:nvPr>
            <p:ph type="title"/>
          </p:nvPr>
        </p:nvSpPr>
        <p:spPr>
          <a:xfrm>
            <a:off x="457200" y="205979"/>
            <a:ext cx="8229601"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Gigabit Ethernet implementations</a:t>
            </a:r>
            <a:endParaRPr/>
          </a:p>
        </p:txBody>
      </p:sp>
      <p:sp>
        <p:nvSpPr>
          <p:cNvPr id="2169" name="Google Shape;2169;p15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latin typeface="Calibri"/>
                <a:ea typeface="Calibri"/>
                <a:cs typeface="Calibri"/>
                <a:sym typeface="Calibri"/>
              </a:rPr>
              <a:t>9/9/2022</a:t>
            </a:r>
            <a:endParaRPr>
              <a:solidFill>
                <a:srgbClr val="000000"/>
              </a:solidFill>
              <a:latin typeface="Calibri"/>
              <a:ea typeface="Calibri"/>
              <a:cs typeface="Calibri"/>
              <a:sym typeface="Calibri"/>
            </a:endParaRPr>
          </a:p>
        </p:txBody>
      </p:sp>
      <p:sp>
        <p:nvSpPr>
          <p:cNvPr id="2170" name="Google Shape;2170;p159"/>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solidFill>
                  <a:srgbClr val="000000"/>
                </a:solidFill>
                <a:latin typeface="Calibri"/>
                <a:ea typeface="Calibri"/>
                <a:cs typeface="Calibri"/>
                <a:sym typeface="Calibri"/>
              </a:rPr>
              <a:t>Computer Network Unit I</a:t>
            </a:r>
            <a:endParaRPr>
              <a:solidFill>
                <a:srgbClr val="000000"/>
              </a:solidFill>
              <a:latin typeface="Calibri"/>
              <a:ea typeface="Calibri"/>
              <a:cs typeface="Calibri"/>
              <a:sym typeface="Calibri"/>
            </a:endParaRPr>
          </a:p>
        </p:txBody>
      </p:sp>
      <p:sp>
        <p:nvSpPr>
          <p:cNvPr id="2171" name="Google Shape;2171;p159"/>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pic>
        <p:nvPicPr>
          <p:cNvPr id="2172" name="Google Shape;2172;p159"/>
          <p:cNvPicPr preferRelativeResize="0"/>
          <p:nvPr/>
        </p:nvPicPr>
        <p:blipFill rotWithShape="1">
          <a:blip r:embed="rId3">
            <a:alphaModFix/>
          </a:blip>
          <a:srcRect b="0" l="0" r="0" t="0"/>
          <a:stretch/>
        </p:blipFill>
        <p:spPr>
          <a:xfrm>
            <a:off x="1371600" y="1657350"/>
            <a:ext cx="6288693" cy="228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30" name="Google Shape;430;p16"/>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Types of Analog-to-Analog modulation</a:t>
            </a:r>
            <a:endParaRPr/>
          </a:p>
        </p:txBody>
      </p:sp>
      <p:pic>
        <p:nvPicPr>
          <p:cNvPr id="431" name="Google Shape;431;p16"/>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432" name="Google Shape;432;p16"/>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433" name="Google Shape;433;p1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434" name="Google Shape;434;p16"/>
          <p:cNvPicPr preferRelativeResize="0"/>
          <p:nvPr/>
        </p:nvPicPr>
        <p:blipFill rotWithShape="1">
          <a:blip r:embed="rId4">
            <a:alphaModFix/>
          </a:blip>
          <a:srcRect b="0" l="0" r="0" t="0"/>
          <a:stretch/>
        </p:blipFill>
        <p:spPr>
          <a:xfrm>
            <a:off x="1353306" y="1126716"/>
            <a:ext cx="6293644" cy="1621631"/>
          </a:xfrm>
          <a:prstGeom prst="rect">
            <a:avLst/>
          </a:prstGeom>
          <a:noFill/>
          <a:ln>
            <a:noFill/>
          </a:ln>
        </p:spPr>
      </p:pic>
      <p:sp>
        <p:nvSpPr>
          <p:cNvPr id="435" name="Google Shape;435;p16"/>
          <p:cNvSpPr/>
          <p:nvPr/>
        </p:nvSpPr>
        <p:spPr>
          <a:xfrm>
            <a:off x="571500" y="2748347"/>
            <a:ext cx="8399721" cy="1934953"/>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000000"/>
              </a:buClr>
              <a:buSzPts val="2400"/>
              <a:buFont typeface="Arial"/>
              <a:buChar char="•"/>
            </a:pPr>
            <a:r>
              <a:rPr b="1" i="0" lang="en-US" sz="1600" u="none" cap="none" strike="noStrike">
                <a:solidFill>
                  <a:srgbClr val="FF0000"/>
                </a:solidFill>
                <a:latin typeface="Times New Roman"/>
                <a:ea typeface="Times New Roman"/>
                <a:cs typeface="Times New Roman"/>
                <a:sym typeface="Times New Roman"/>
              </a:rPr>
              <a:t>Amplitude Modulation</a:t>
            </a:r>
            <a:r>
              <a:rPr b="1"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rPr>
              <a:t>Amplitude is varied keeping frequency and phase constant</a:t>
            </a:r>
            <a:endParaRPr/>
          </a:p>
          <a:p>
            <a:pPr indent="-285750" lvl="0" marL="285750" marR="0" rtl="0" algn="l">
              <a:lnSpc>
                <a:spcPct val="200000"/>
              </a:lnSpc>
              <a:spcBef>
                <a:spcPts val="0"/>
              </a:spcBef>
              <a:spcAft>
                <a:spcPts val="0"/>
              </a:spcAft>
              <a:buClr>
                <a:srgbClr val="000000"/>
              </a:buClr>
              <a:buSzPts val="2400"/>
              <a:buFont typeface="Arial"/>
              <a:buChar char="•"/>
            </a:pPr>
            <a:r>
              <a:rPr b="1" i="0" lang="en-US" sz="1600" u="none" cap="none" strike="noStrike">
                <a:solidFill>
                  <a:srgbClr val="FF0000"/>
                </a:solidFill>
                <a:latin typeface="Times New Roman"/>
                <a:ea typeface="Times New Roman"/>
                <a:cs typeface="Times New Roman"/>
                <a:sym typeface="Times New Roman"/>
              </a:rPr>
              <a:t>Frequency Modulation: </a:t>
            </a:r>
            <a:r>
              <a:rPr b="0" i="0" lang="en-US" sz="1600" u="none" cap="none" strike="noStrike">
                <a:solidFill>
                  <a:srgbClr val="000000"/>
                </a:solidFill>
                <a:latin typeface="Times New Roman"/>
                <a:ea typeface="Times New Roman"/>
                <a:cs typeface="Times New Roman"/>
                <a:sym typeface="Times New Roman"/>
              </a:rPr>
              <a:t>Frequency is  varied keeping amplitude and phase constant</a:t>
            </a:r>
            <a:endParaRPr/>
          </a:p>
          <a:p>
            <a:pPr indent="-285750" lvl="0" marL="285750" marR="0" rtl="0" algn="l">
              <a:lnSpc>
                <a:spcPct val="200000"/>
              </a:lnSpc>
              <a:spcBef>
                <a:spcPts val="0"/>
              </a:spcBef>
              <a:spcAft>
                <a:spcPts val="0"/>
              </a:spcAft>
              <a:buClr>
                <a:srgbClr val="000000"/>
              </a:buClr>
              <a:buSzPts val="2400"/>
              <a:buFont typeface="Arial"/>
              <a:buChar char="•"/>
            </a:pPr>
            <a:r>
              <a:rPr b="1" i="0" lang="en-US" sz="1600" u="none" cap="none" strike="noStrike">
                <a:solidFill>
                  <a:srgbClr val="FF0000"/>
                </a:solidFill>
                <a:latin typeface="Times New Roman"/>
                <a:ea typeface="Times New Roman"/>
                <a:cs typeface="Times New Roman"/>
                <a:sym typeface="Times New Roman"/>
              </a:rPr>
              <a:t>Phase Modulation: </a:t>
            </a:r>
            <a:r>
              <a:rPr b="0" i="0" lang="en-US" sz="1600" u="none" cap="none" strike="noStrike">
                <a:solidFill>
                  <a:srgbClr val="000000"/>
                </a:solidFill>
                <a:latin typeface="Times New Roman"/>
                <a:ea typeface="Times New Roman"/>
                <a:cs typeface="Times New Roman"/>
                <a:sym typeface="Times New Roman"/>
              </a:rPr>
              <a:t>Phase  is  varied keeping amplitude and frequency constant</a:t>
            </a:r>
            <a:endParaRPr/>
          </a:p>
          <a:p>
            <a:pPr indent="-152400" lvl="0" marL="285750" marR="0" rtl="0" algn="l">
              <a:lnSpc>
                <a:spcPct val="200000"/>
              </a:lnSpc>
              <a:spcBef>
                <a:spcPts val="0"/>
              </a:spcBef>
              <a:spcAft>
                <a:spcPts val="0"/>
              </a:spcAft>
              <a:buClr>
                <a:srgbClr val="000000"/>
              </a:buClr>
              <a:buSzPts val="21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6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t>9/9/2022</a:t>
            </a:r>
            <a:endParaRPr/>
          </a:p>
        </p:txBody>
      </p:sp>
      <p:sp>
        <p:nvSpPr>
          <p:cNvPr id="2178" name="Google Shape;2178;p160"/>
          <p:cNvSpPr txBox="1"/>
          <p:nvPr>
            <p:ph idx="11" type="ftr"/>
          </p:nvPr>
        </p:nvSpPr>
        <p:spPr>
          <a:xfrm>
            <a:off x="3124201" y="4767264"/>
            <a:ext cx="2895600" cy="27384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a:t>Computer Networks        SY BTech    S3               2022-23</a:t>
            </a:r>
            <a:endParaRPr/>
          </a:p>
        </p:txBody>
      </p:sp>
      <p:sp>
        <p:nvSpPr>
          <p:cNvPr id="2179" name="Google Shape;2179;p160"/>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2180" name="Google Shape;2180;p160"/>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2181" name="Google Shape;2181;p160"/>
          <p:cNvSpPr/>
          <p:nvPr/>
        </p:nvSpPr>
        <p:spPr>
          <a:xfrm>
            <a:off x="1236260" y="89208"/>
            <a:ext cx="7865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Sample Questions</a:t>
            </a:r>
            <a:endParaRPr/>
          </a:p>
        </p:txBody>
      </p:sp>
      <p:sp>
        <p:nvSpPr>
          <p:cNvPr id="2182" name="Google Shape;2182;p160"/>
          <p:cNvSpPr/>
          <p:nvPr/>
        </p:nvSpPr>
        <p:spPr>
          <a:xfrm>
            <a:off x="289931" y="612428"/>
            <a:ext cx="8564137" cy="537070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What is the difference between analog and digital signal?</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An analog signal has a bit rate of 8000 bps and a baud rate of 1000 baud. How many data elements are carried by each signal element? How many signal elements do we need?</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Explain AM, FM and PM with advantages and disadvantages.</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Compare AM and FM, Bit rate and Baud rate.</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Explain ASK, FSK and PSK with advantages and disadvantages.</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Explain Line coding schemes with examples.</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Explain PCM with its advantages and disadvantages.</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List and explain types of networks along with its advantages.</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Explain in detail star and bus topologies with advantages and disadvantages. </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Explain point-to-point and broadcast network with examples.</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Differentiate LAN, MAN and WAN</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Compare Guided and unguided media. What are advantages of Fiber optic cable.</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Write a short note on wireless media</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What is the difference between Hub, Switch, and Router?</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Explain TCP/IP Model with neat diagram,</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Explain various types of networks based on their sizes?</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Name the different types of network topologies and brief their advantages?</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What are the Advantages of Fiber Optics?</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Compare OSI Model and TCP/IP model</a:t>
            </a:r>
            <a:endParaRPr/>
          </a:p>
          <a:p>
            <a:pPr indent="-342900" lvl="0" marL="342900" marR="0" rtl="0" algn="l">
              <a:lnSpc>
                <a:spcPct val="100000"/>
              </a:lnSpc>
              <a:spcBef>
                <a:spcPts val="0"/>
              </a:spcBef>
              <a:spcAft>
                <a:spcPts val="0"/>
              </a:spcAft>
              <a:buClr>
                <a:srgbClr val="000000"/>
              </a:buClr>
              <a:buSzPts val="1300"/>
              <a:buFont typeface="Calibri"/>
              <a:buAutoNum type="arabicPeriod"/>
            </a:pPr>
            <a:r>
              <a:rPr b="0" i="0" lang="en-US" sz="1300" u="none" cap="none" strike="noStrike">
                <a:solidFill>
                  <a:srgbClr val="000000"/>
                </a:solidFill>
                <a:latin typeface="Times New Roman"/>
                <a:ea typeface="Times New Roman"/>
                <a:cs typeface="Times New Roman"/>
                <a:sym typeface="Times New Roman"/>
              </a:rPr>
              <a:t>Explaing Frame format. Write a note on classification of ethernet evolution.</a:t>
            </a:r>
            <a:endParaRPr/>
          </a:p>
          <a:p>
            <a:pPr indent="-254000" lvl="0" marL="34290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a:t>
            </a:fld>
            <a:endParaRPr sz="900">
              <a:solidFill>
                <a:srgbClr val="000000"/>
              </a:solidFill>
              <a:latin typeface="Times New Roman"/>
              <a:ea typeface="Times New Roman"/>
              <a:cs typeface="Times New Roman"/>
              <a:sym typeface="Times New Roman"/>
            </a:endParaRPr>
          </a:p>
        </p:txBody>
      </p:sp>
      <p:pic>
        <p:nvPicPr>
          <p:cNvPr id="2190" name="Google Shape;2190;p161"/>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191" name="Google Shape;2191;p161"/>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192" name="Google Shape;2192;p16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2193" name="Google Shape;2193;p161"/>
          <p:cNvSpPr/>
          <p:nvPr/>
        </p:nvSpPr>
        <p:spPr>
          <a:xfrm>
            <a:off x="994025" y="1079050"/>
            <a:ext cx="6978000" cy="1342800"/>
          </a:xfrm>
          <a:prstGeom prst="ellipseRibbon2">
            <a:avLst>
              <a:gd fmla="val 25000" name="adj1"/>
              <a:gd fmla="val 50000" name="adj2"/>
              <a:gd fmla="val 12500" name="adj3"/>
            </a:avLst>
          </a:prstGeom>
          <a:solidFill>
            <a:schemeClr val="lt2"/>
          </a:solidFill>
          <a:ln cap="flat" cmpd="sng" w="9525">
            <a:solidFill>
              <a:schemeClr val="dk2"/>
            </a:solidFill>
            <a:prstDash val="solid"/>
            <a:round/>
            <a:headEnd len="sm" w="sm" type="none"/>
            <a:tailEnd len="sm" w="sm" type="none"/>
          </a:ln>
          <a:effectLst>
            <a:outerShdw blurRad="442913" rotWithShape="0" algn="bl" dist="95250">
              <a:srgbClr val="000000">
                <a:alpha val="3882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1" i="0" lang="en-US" sz="3700" u="none" cap="none" strike="noStrike">
                <a:solidFill>
                  <a:srgbClr val="000000"/>
                </a:solidFill>
                <a:latin typeface="Times New Roman"/>
                <a:ea typeface="Times New Roman"/>
                <a:cs typeface="Times New Roman"/>
                <a:sym typeface="Times New Roman"/>
              </a:rPr>
              <a:t>Thank You</a:t>
            </a:r>
            <a:endParaRPr b="1" i="0" sz="3700" u="none" cap="none" strike="noStrike">
              <a:solidFill>
                <a:srgbClr val="000000"/>
              </a:solidFill>
              <a:latin typeface="Times New Roman"/>
              <a:ea typeface="Times New Roman"/>
              <a:cs typeface="Times New Roman"/>
              <a:sym typeface="Times New Roman"/>
            </a:endParaRPr>
          </a:p>
        </p:txBody>
      </p:sp>
      <p:sp>
        <p:nvSpPr>
          <p:cNvPr id="2194" name="Google Shape;2194;p161"/>
          <p:cNvSpPr/>
          <p:nvPr/>
        </p:nvSpPr>
        <p:spPr>
          <a:xfrm>
            <a:off x="2829525" y="2529775"/>
            <a:ext cx="3417000" cy="81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0" i="0" lang="en-US" sz="3700" u="none" cap="none" strike="noStrike">
                <a:solidFill>
                  <a:srgbClr val="000000"/>
                </a:solidFill>
                <a:latin typeface="Times New Roman"/>
                <a:ea typeface="Times New Roman"/>
                <a:cs typeface="Times New Roman"/>
                <a:sym typeface="Times New Roman"/>
              </a:rPr>
              <a:t>Any Questions</a:t>
            </a:r>
            <a:endParaRPr b="0" i="0" sz="37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43" name="Google Shape;443;p17"/>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Amplitude Modulation</a:t>
            </a:r>
            <a:endParaRPr/>
          </a:p>
        </p:txBody>
      </p:sp>
      <p:pic>
        <p:nvPicPr>
          <p:cNvPr id="444" name="Google Shape;444;p17"/>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445" name="Google Shape;445;p1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446" name="Google Shape;446;p1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447" name="Google Shape;447;p17"/>
          <p:cNvPicPr preferRelativeResize="0"/>
          <p:nvPr/>
        </p:nvPicPr>
        <p:blipFill rotWithShape="1">
          <a:blip r:embed="rId4">
            <a:alphaModFix/>
          </a:blip>
          <a:srcRect b="0" l="0" r="0" t="0"/>
          <a:stretch/>
        </p:blipFill>
        <p:spPr>
          <a:xfrm>
            <a:off x="735982" y="988435"/>
            <a:ext cx="6785908" cy="3039432"/>
          </a:xfrm>
          <a:prstGeom prst="rect">
            <a:avLst/>
          </a:prstGeom>
          <a:noFill/>
          <a:ln>
            <a:noFill/>
          </a:ln>
        </p:spPr>
      </p:pic>
      <p:sp>
        <p:nvSpPr>
          <p:cNvPr id="448" name="Google Shape;448;p17"/>
          <p:cNvSpPr/>
          <p:nvPr/>
        </p:nvSpPr>
        <p:spPr>
          <a:xfrm>
            <a:off x="495300" y="4038821"/>
            <a:ext cx="8343900" cy="584775"/>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The total bandwidth required for AM can be determined from the bandwidth of the audio signal: B</a:t>
            </a:r>
            <a:r>
              <a:rPr b="0" baseline="-25000" i="0" lang="en-US" sz="1600" u="none" cap="none" strike="noStrike">
                <a:solidFill>
                  <a:schemeClr val="dk1"/>
                </a:solidFill>
                <a:latin typeface="Times New Roman"/>
                <a:ea typeface="Times New Roman"/>
                <a:cs typeface="Times New Roman"/>
                <a:sym typeface="Times New Roman"/>
              </a:rPr>
              <a:t>AM</a:t>
            </a:r>
            <a:r>
              <a:rPr b="0" i="0" lang="en-US" sz="1600" u="none" cap="none" strike="noStrike">
                <a:solidFill>
                  <a:schemeClr val="dk1"/>
                </a:solidFill>
                <a:latin typeface="Times New Roman"/>
                <a:ea typeface="Times New Roman"/>
                <a:cs typeface="Times New Roman"/>
                <a:sym typeface="Times New Roman"/>
              </a:rPr>
              <a:t> = 2B.</a:t>
            </a:r>
            <a:endParaRPr/>
          </a:p>
        </p:txBody>
      </p:sp>
      <p:sp>
        <p:nvSpPr>
          <p:cNvPr id="449" name="Google Shape;449;p17"/>
          <p:cNvSpPr/>
          <p:nvPr/>
        </p:nvSpPr>
        <p:spPr>
          <a:xfrm>
            <a:off x="6155637" y="575353"/>
            <a:ext cx="2732505" cy="67710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7030A0"/>
                </a:solidFill>
                <a:latin typeface="Times New Roman"/>
                <a:ea typeface="Times New Roman"/>
                <a:cs typeface="Times New Roman"/>
                <a:sym typeface="Times New Roman"/>
              </a:rPr>
              <a:t>An oscillator is a circuit which produces a continuous, repeated, alternating waveform without any input</a:t>
            </a:r>
            <a:r>
              <a:rPr b="0" i="0" lang="en-US" sz="1400" u="none" cap="none" strike="noStrike">
                <a:solidFill>
                  <a:srgbClr val="000000"/>
                </a:solidFill>
                <a:latin typeface="Arial"/>
                <a:ea typeface="Arial"/>
                <a:cs typeface="Arial"/>
                <a:sym typeface="Arial"/>
              </a:rPr>
              <a:t>.</a:t>
            </a:r>
            <a:endParaRPr/>
          </a:p>
        </p:txBody>
      </p:sp>
      <p:sp>
        <p:nvSpPr>
          <p:cNvPr id="450" name="Google Shape;450;p17"/>
          <p:cNvSpPr/>
          <p:nvPr/>
        </p:nvSpPr>
        <p:spPr>
          <a:xfrm>
            <a:off x="495300" y="532400"/>
            <a:ext cx="5542867" cy="41742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FF0000"/>
                </a:solidFill>
                <a:latin typeface="Times New Roman"/>
                <a:ea typeface="Times New Roman"/>
                <a:cs typeface="Times New Roman"/>
                <a:sym typeface="Times New Roman"/>
              </a:rPr>
              <a:t>Amplitude is varied keeping frequency and phase constant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58" name="Google Shape;458;p18"/>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Advantages and disadvantages of AM</a:t>
            </a:r>
            <a:endParaRPr b="1" i="0" sz="2400" u="none" cap="none" strike="noStrike">
              <a:solidFill>
                <a:srgbClr val="660066"/>
              </a:solidFill>
              <a:latin typeface="Times New Roman"/>
              <a:ea typeface="Times New Roman"/>
              <a:cs typeface="Times New Roman"/>
              <a:sym typeface="Times New Roman"/>
            </a:endParaRPr>
          </a:p>
        </p:txBody>
      </p:sp>
      <p:pic>
        <p:nvPicPr>
          <p:cNvPr id="459" name="Google Shape;459;p18"/>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460" name="Google Shape;460;p18"/>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461" name="Google Shape;461;p1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462" name="Google Shape;462;p18"/>
          <p:cNvSpPr/>
          <p:nvPr/>
        </p:nvSpPr>
        <p:spPr>
          <a:xfrm>
            <a:off x="536767" y="1199816"/>
            <a:ext cx="6778435"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Amplitude Modulation is easier to implement </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The components used in building the AM transmitter and AM receiver are very cheap</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can be demodulated using a circuit consisting of very few components</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a:t>
            </a:r>
            <a:endParaRPr/>
          </a:p>
        </p:txBody>
      </p:sp>
      <p:sp>
        <p:nvSpPr>
          <p:cNvPr id="463" name="Google Shape;463;p18"/>
          <p:cNvSpPr/>
          <p:nvPr/>
        </p:nvSpPr>
        <p:spPr>
          <a:xfrm>
            <a:off x="508611" y="2374521"/>
            <a:ext cx="8399721"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Poor Performance due to noise</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Inefficient use of transmitter power </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is not efficient in terms of its use of bandwidth, requiring a bandwidth equal to twice that of the highest frequency.</a:t>
            </a:r>
            <a:endParaRPr/>
          </a:p>
        </p:txBody>
      </p:sp>
      <p:sp>
        <p:nvSpPr>
          <p:cNvPr id="464" name="Google Shape;464;p18"/>
          <p:cNvSpPr/>
          <p:nvPr/>
        </p:nvSpPr>
        <p:spPr>
          <a:xfrm>
            <a:off x="411328" y="890684"/>
            <a:ext cx="30780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Advantages of Amplitude Modulation</a:t>
            </a:r>
            <a:endParaRPr b="0" i="0" sz="1400" u="none" cap="none" strike="noStrike">
              <a:solidFill>
                <a:srgbClr val="FF0000"/>
              </a:solidFill>
              <a:latin typeface="Times New Roman"/>
              <a:ea typeface="Times New Roman"/>
              <a:cs typeface="Times New Roman"/>
              <a:sym typeface="Times New Roman"/>
            </a:endParaRPr>
          </a:p>
        </p:txBody>
      </p:sp>
      <p:sp>
        <p:nvSpPr>
          <p:cNvPr id="465" name="Google Shape;465;p18"/>
          <p:cNvSpPr/>
          <p:nvPr/>
        </p:nvSpPr>
        <p:spPr>
          <a:xfrm>
            <a:off x="411328" y="2099234"/>
            <a:ext cx="32880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Disadvantages of Amplitude Modulation</a:t>
            </a:r>
            <a:endParaRPr b="0" i="0" sz="1400" u="none" cap="none" strike="noStrike">
              <a:solidFill>
                <a:srgbClr val="FF0000"/>
              </a:solidFill>
              <a:latin typeface="Times New Roman"/>
              <a:ea typeface="Times New Roman"/>
              <a:cs typeface="Times New Roman"/>
              <a:sym typeface="Times New Roman"/>
            </a:endParaRPr>
          </a:p>
        </p:txBody>
      </p:sp>
      <p:sp>
        <p:nvSpPr>
          <p:cNvPr id="466" name="Google Shape;466;p18"/>
          <p:cNvSpPr/>
          <p:nvPr/>
        </p:nvSpPr>
        <p:spPr>
          <a:xfrm>
            <a:off x="382971" y="3538171"/>
            <a:ext cx="31470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Applications of Amplitude Modulation</a:t>
            </a:r>
            <a:endParaRPr b="0" i="0" sz="1400" u="none" cap="none" strike="noStrike">
              <a:solidFill>
                <a:srgbClr val="FF0000"/>
              </a:solidFill>
              <a:latin typeface="Times New Roman"/>
              <a:ea typeface="Times New Roman"/>
              <a:cs typeface="Times New Roman"/>
              <a:sym typeface="Times New Roman"/>
            </a:endParaRPr>
          </a:p>
        </p:txBody>
      </p:sp>
      <p:sp>
        <p:nvSpPr>
          <p:cNvPr id="467" name="Google Shape;467;p18"/>
          <p:cNvSpPr/>
          <p:nvPr/>
        </p:nvSpPr>
        <p:spPr>
          <a:xfrm>
            <a:off x="469622" y="3834726"/>
            <a:ext cx="3241121"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Broadcast Transmissions</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Air-band radio</a:t>
            </a:r>
            <a:endParaRPr/>
          </a:p>
        </p:txBody>
      </p:sp>
      <p:sp>
        <p:nvSpPr>
          <p:cNvPr id="468" name="Google Shape;468;p18"/>
          <p:cNvSpPr/>
          <p:nvPr/>
        </p:nvSpPr>
        <p:spPr>
          <a:xfrm>
            <a:off x="3014357" y="3880796"/>
            <a:ext cx="3241121"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Single sideband</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Quadrature amplitude modulation</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76" name="Google Shape;476;p19"/>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Frequency Modulation</a:t>
            </a:r>
            <a:endParaRPr/>
          </a:p>
        </p:txBody>
      </p:sp>
      <p:pic>
        <p:nvPicPr>
          <p:cNvPr id="477" name="Google Shape;477;p1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478" name="Google Shape;478;p19"/>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479" name="Google Shape;479;p1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480" name="Google Shape;480;p19"/>
          <p:cNvSpPr/>
          <p:nvPr/>
        </p:nvSpPr>
        <p:spPr>
          <a:xfrm>
            <a:off x="411328" y="703221"/>
            <a:ext cx="8489918" cy="55399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250"/>
              <a:buFont typeface="Arial"/>
              <a:buChar char="•"/>
            </a:pPr>
            <a:r>
              <a:rPr b="0" i="0" lang="en-US" sz="1500" u="none" cap="none" strike="noStrike">
                <a:solidFill>
                  <a:srgbClr val="FF0000"/>
                </a:solidFill>
                <a:latin typeface="Times New Roman"/>
                <a:ea typeface="Times New Roman"/>
                <a:cs typeface="Times New Roman"/>
                <a:sym typeface="Times New Roman"/>
              </a:rPr>
              <a:t>Frequency modulation is the process by which the frequency of a carrier signal changes with respect to the modulating signal.</a:t>
            </a:r>
            <a:endParaRPr/>
          </a:p>
        </p:txBody>
      </p:sp>
      <p:pic>
        <p:nvPicPr>
          <p:cNvPr id="481" name="Google Shape;481;p19"/>
          <p:cNvPicPr preferRelativeResize="0"/>
          <p:nvPr/>
        </p:nvPicPr>
        <p:blipFill rotWithShape="1">
          <a:blip r:embed="rId4">
            <a:alphaModFix/>
          </a:blip>
          <a:srcRect b="0" l="0" r="0" t="0"/>
          <a:stretch/>
        </p:blipFill>
        <p:spPr>
          <a:xfrm>
            <a:off x="2602549" y="1064502"/>
            <a:ext cx="6236481" cy="3056638"/>
          </a:xfrm>
          <a:prstGeom prst="rect">
            <a:avLst/>
          </a:prstGeom>
          <a:noFill/>
          <a:ln>
            <a:noFill/>
          </a:ln>
        </p:spPr>
      </p:pic>
      <p:sp>
        <p:nvSpPr>
          <p:cNvPr id="482" name="Google Shape;482;p19"/>
          <p:cNvSpPr/>
          <p:nvPr/>
        </p:nvSpPr>
        <p:spPr>
          <a:xfrm>
            <a:off x="533400" y="4243801"/>
            <a:ext cx="8077200" cy="52322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The total bandwidth required for FM can be determined from the bandwidth of the audio signal: B</a:t>
            </a:r>
            <a:r>
              <a:rPr b="1" baseline="-25000" i="0" lang="en-US" sz="1400" u="none" cap="none" strike="noStrike">
                <a:solidFill>
                  <a:schemeClr val="dk1"/>
                </a:solidFill>
                <a:latin typeface="Times New Roman"/>
                <a:ea typeface="Times New Roman"/>
                <a:cs typeface="Times New Roman"/>
                <a:sym typeface="Times New Roman"/>
              </a:rPr>
              <a:t>FM</a:t>
            </a:r>
            <a:r>
              <a:rPr b="1" i="0" lang="en-US" sz="1400" u="none" cap="none" strike="noStrike">
                <a:solidFill>
                  <a:schemeClr val="dk1"/>
                </a:solidFill>
                <a:latin typeface="Times New Roman"/>
                <a:ea typeface="Times New Roman"/>
                <a:cs typeface="Times New Roman"/>
                <a:sym typeface="Times New Roman"/>
              </a:rPr>
              <a:t> = 2(1 + β)B.   Where β is a factor depends on modulation technique with a common value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56" name="Google Shape;256;p2"/>
          <p:cNvSpPr txBox="1"/>
          <p:nvPr>
            <p:ph type="title"/>
          </p:nvPr>
        </p:nvSpPr>
        <p:spPr>
          <a:xfrm>
            <a:off x="822960" y="844611"/>
            <a:ext cx="7629676" cy="37917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2100"/>
              <a:buFont typeface="Arial"/>
              <a:buNone/>
            </a:pPr>
            <a:r>
              <a:rPr lang="en-US" sz="2100">
                <a:solidFill>
                  <a:schemeClr val="dk1"/>
                </a:solidFill>
                <a:latin typeface="Times New Roman"/>
                <a:ea typeface="Times New Roman"/>
                <a:cs typeface="Times New Roman"/>
                <a:sym typeface="Times New Roman"/>
              </a:rPr>
              <a:t>	Computer Networks</a:t>
            </a:r>
            <a:endParaRPr sz="2100">
              <a:solidFill>
                <a:schemeClr val="dk1"/>
              </a:solidFill>
              <a:latin typeface="Times New Roman"/>
              <a:ea typeface="Times New Roman"/>
              <a:cs typeface="Times New Roman"/>
              <a:sym typeface="Times New Roman"/>
            </a:endParaRPr>
          </a:p>
        </p:txBody>
      </p:sp>
      <p:sp>
        <p:nvSpPr>
          <p:cNvPr id="257" name="Google Shape;257;p2"/>
          <p:cNvSpPr txBox="1"/>
          <p:nvPr>
            <p:ph idx="1" type="body"/>
          </p:nvPr>
        </p:nvSpPr>
        <p:spPr>
          <a:xfrm>
            <a:off x="822960" y="1276350"/>
            <a:ext cx="7543800" cy="3481388"/>
          </a:xfrm>
          <a:prstGeom prst="rect">
            <a:avLst/>
          </a:prstGeom>
          <a:noFill/>
          <a:ln>
            <a:noFill/>
          </a:ln>
        </p:spPr>
        <p:txBody>
          <a:bodyPr anchorCtr="0" anchor="t" bIns="34275" lIns="0" spcFirstLastPara="1" rIns="0" wrap="square" tIns="34275">
            <a:normAutofit fontScale="77500" lnSpcReduction="20000"/>
          </a:bodyPr>
          <a:lstStyle/>
          <a:p>
            <a:pPr indent="-50800" lvl="0" marL="63500" rtl="0" algn="l">
              <a:lnSpc>
                <a:spcPct val="90000"/>
              </a:lnSpc>
              <a:spcBef>
                <a:spcPts val="0"/>
              </a:spcBef>
              <a:spcAft>
                <a:spcPts val="0"/>
              </a:spcAft>
              <a:buSzPct val="129032"/>
              <a:buNone/>
            </a:pPr>
            <a:r>
              <a:t/>
            </a:r>
            <a:endParaRPr b="1" sz="200">
              <a:solidFill>
                <a:schemeClr val="dk1"/>
              </a:solidFill>
              <a:latin typeface="Times New Roman"/>
              <a:ea typeface="Times New Roman"/>
              <a:cs typeface="Times New Roman"/>
              <a:sym typeface="Times New Roman"/>
            </a:endParaRPr>
          </a:p>
          <a:p>
            <a:pPr indent="0" lvl="0" marL="0" rtl="0" algn="l">
              <a:lnSpc>
                <a:spcPct val="100000"/>
              </a:lnSpc>
              <a:spcBef>
                <a:spcPts val="200"/>
              </a:spcBef>
              <a:spcAft>
                <a:spcPts val="0"/>
              </a:spcAft>
              <a:buSzPct val="129032"/>
              <a:buNone/>
            </a:pPr>
            <a:r>
              <a:rPr b="1" lang="en-US" sz="1400">
                <a:solidFill>
                  <a:srgbClr val="7030A0"/>
                </a:solidFill>
                <a:latin typeface="Times New Roman"/>
                <a:ea typeface="Times New Roman"/>
                <a:cs typeface="Times New Roman"/>
                <a:sym typeface="Times New Roman"/>
              </a:rPr>
              <a:t>Teaching Scheme				Credits: 3 + 1 = 4</a:t>
            </a:r>
            <a:endParaRPr>
              <a:solidFill>
                <a:srgbClr val="7030A0"/>
              </a:solidFill>
              <a:latin typeface="Times New Roman"/>
              <a:ea typeface="Times New Roman"/>
              <a:cs typeface="Times New Roman"/>
              <a:sym typeface="Times New Roman"/>
            </a:endParaRPr>
          </a:p>
          <a:p>
            <a:pPr indent="0" lvl="0" marL="0" rtl="0" algn="l">
              <a:lnSpc>
                <a:spcPct val="110000"/>
              </a:lnSpc>
              <a:spcBef>
                <a:spcPts val="0"/>
              </a:spcBef>
              <a:spcAft>
                <a:spcPts val="0"/>
              </a:spcAft>
              <a:buSzPct val="129032"/>
              <a:buNone/>
            </a:pPr>
            <a:r>
              <a:rPr b="1" lang="en-US">
                <a:solidFill>
                  <a:srgbClr val="7030A0"/>
                </a:solidFill>
                <a:latin typeface="Times New Roman"/>
                <a:ea typeface="Times New Roman"/>
                <a:cs typeface="Times New Roman"/>
                <a:sym typeface="Times New Roman"/>
              </a:rPr>
              <a:t> Theory: </a:t>
            </a:r>
            <a:r>
              <a:rPr lang="en-US">
                <a:solidFill>
                  <a:srgbClr val="7030A0"/>
                </a:solidFill>
                <a:latin typeface="Times New Roman"/>
                <a:ea typeface="Times New Roman"/>
                <a:cs typeface="Times New Roman"/>
                <a:sym typeface="Times New Roman"/>
              </a:rPr>
              <a:t>3 Hrs / Week 				</a:t>
            </a:r>
            <a:r>
              <a:rPr b="1" lang="en-US">
                <a:solidFill>
                  <a:srgbClr val="7030A0"/>
                </a:solidFill>
                <a:latin typeface="Times New Roman"/>
                <a:ea typeface="Times New Roman"/>
                <a:cs typeface="Times New Roman"/>
                <a:sym typeface="Times New Roman"/>
              </a:rPr>
              <a:t>Practical: 2</a:t>
            </a:r>
            <a:r>
              <a:rPr lang="en-US">
                <a:solidFill>
                  <a:srgbClr val="7030A0"/>
                </a:solidFill>
                <a:latin typeface="Times New Roman"/>
                <a:ea typeface="Times New Roman"/>
                <a:cs typeface="Times New Roman"/>
                <a:sym typeface="Times New Roman"/>
              </a:rPr>
              <a:t> Hrs / Week</a:t>
            </a:r>
            <a:endParaRPr>
              <a:solidFill>
                <a:srgbClr val="7030A0"/>
              </a:solidFill>
              <a:latin typeface="Times New Roman"/>
              <a:ea typeface="Times New Roman"/>
              <a:cs typeface="Times New Roman"/>
              <a:sym typeface="Times New Roman"/>
            </a:endParaRPr>
          </a:p>
          <a:p>
            <a:pPr indent="-63500" lvl="0" marL="63500" rtl="0" algn="l">
              <a:lnSpc>
                <a:spcPct val="100000"/>
              </a:lnSpc>
              <a:spcBef>
                <a:spcPts val="500"/>
              </a:spcBef>
              <a:spcAft>
                <a:spcPts val="0"/>
              </a:spcAft>
              <a:buClr>
                <a:schemeClr val="dk1"/>
              </a:buClr>
              <a:buSzPct val="129032"/>
              <a:buFont typeface="Times New Roman"/>
              <a:buChar char=" "/>
            </a:pPr>
            <a:r>
              <a:rPr b="1" lang="en-US" sz="1400">
                <a:solidFill>
                  <a:srgbClr val="7030A0"/>
                </a:solidFill>
                <a:latin typeface="Times New Roman"/>
                <a:ea typeface="Times New Roman"/>
                <a:cs typeface="Times New Roman"/>
                <a:sym typeface="Times New Roman"/>
              </a:rPr>
              <a:t>Course Objectives:</a:t>
            </a:r>
            <a:endParaRPr>
              <a:solidFill>
                <a:srgbClr val="7030A0"/>
              </a:solidFill>
              <a:latin typeface="Times New Roman"/>
              <a:ea typeface="Times New Roman"/>
              <a:cs typeface="Times New Roman"/>
              <a:sym typeface="Times New Roman"/>
            </a:endParaRPr>
          </a:p>
          <a:p>
            <a:pPr indent="0" lvl="1" marL="215900" rtl="0" algn="l">
              <a:lnSpc>
                <a:spcPct val="100000"/>
              </a:lnSpc>
              <a:spcBef>
                <a:spcPts val="500"/>
              </a:spcBef>
              <a:spcAft>
                <a:spcPts val="0"/>
              </a:spcAft>
              <a:buClr>
                <a:schemeClr val="dk1"/>
              </a:buClr>
              <a:buSzPct val="110599"/>
              <a:buNone/>
            </a:pPr>
            <a:r>
              <a:rPr b="1" lang="en-US">
                <a:solidFill>
                  <a:schemeClr val="dk1"/>
                </a:solidFill>
                <a:latin typeface="Times New Roman"/>
                <a:ea typeface="Times New Roman"/>
                <a:cs typeface="Times New Roman"/>
                <a:sym typeface="Times New Roman"/>
              </a:rPr>
              <a:t>1. Knowledge:</a:t>
            </a:r>
            <a:endParaRPr/>
          </a:p>
          <a:p>
            <a:pPr indent="0" lvl="1" marL="215900" rtl="0" algn="l">
              <a:lnSpc>
                <a:spcPct val="100000"/>
              </a:lnSpc>
              <a:spcBef>
                <a:spcPts val="500"/>
              </a:spcBef>
              <a:spcAft>
                <a:spcPts val="0"/>
              </a:spcAft>
              <a:buClr>
                <a:schemeClr val="dk1"/>
              </a:buClr>
              <a:buSzPct val="110599"/>
              <a:buNone/>
            </a:pPr>
            <a:r>
              <a:rPr lang="en-US">
                <a:solidFill>
                  <a:schemeClr val="dk1"/>
                </a:solidFill>
                <a:latin typeface="Times New Roman"/>
                <a:ea typeface="Times New Roman"/>
                <a:cs typeface="Times New Roman"/>
                <a:sym typeface="Times New Roman"/>
              </a:rPr>
              <a:t>    i. To understand the fundamentals of networking and data communications.</a:t>
            </a:r>
            <a:endParaRPr/>
          </a:p>
          <a:p>
            <a:pPr indent="0" lvl="1" marL="215900" rtl="0" algn="l">
              <a:lnSpc>
                <a:spcPct val="100000"/>
              </a:lnSpc>
              <a:spcBef>
                <a:spcPts val="500"/>
              </a:spcBef>
              <a:spcAft>
                <a:spcPts val="0"/>
              </a:spcAft>
              <a:buClr>
                <a:schemeClr val="dk1"/>
              </a:buClr>
              <a:buSzPct val="110599"/>
              <a:buNone/>
            </a:pPr>
            <a:r>
              <a:rPr lang="en-US">
                <a:solidFill>
                  <a:schemeClr val="dk1"/>
                </a:solidFill>
                <a:latin typeface="Times New Roman"/>
                <a:ea typeface="Times New Roman"/>
                <a:cs typeface="Times New Roman"/>
                <a:sym typeface="Times New Roman"/>
              </a:rPr>
              <a:t>   ii. To understand network &amp; data link layer protocols.</a:t>
            </a:r>
            <a:endParaRPr/>
          </a:p>
          <a:p>
            <a:pPr indent="0" lvl="1" marL="215900" rtl="0" algn="l">
              <a:lnSpc>
                <a:spcPct val="100000"/>
              </a:lnSpc>
              <a:spcBef>
                <a:spcPts val="500"/>
              </a:spcBef>
              <a:spcAft>
                <a:spcPts val="0"/>
              </a:spcAft>
              <a:buClr>
                <a:schemeClr val="dk1"/>
              </a:buClr>
              <a:buSzPct val="110599"/>
              <a:buNone/>
            </a:pPr>
            <a:r>
              <a:rPr b="1" lang="en-US">
                <a:solidFill>
                  <a:schemeClr val="dk1"/>
                </a:solidFill>
                <a:latin typeface="Times New Roman"/>
                <a:ea typeface="Times New Roman"/>
                <a:cs typeface="Times New Roman"/>
                <a:sym typeface="Times New Roman"/>
              </a:rPr>
              <a:t>2. Skills:   </a:t>
            </a:r>
            <a:r>
              <a:rPr lang="en-US">
                <a:solidFill>
                  <a:schemeClr val="dk1"/>
                </a:solidFill>
                <a:latin typeface="Times New Roman"/>
                <a:ea typeface="Times New Roman"/>
                <a:cs typeface="Times New Roman"/>
                <a:sym typeface="Times New Roman"/>
              </a:rPr>
              <a:t>i. To learn network layer protocols.</a:t>
            </a:r>
            <a:endParaRPr/>
          </a:p>
          <a:p>
            <a:pPr indent="0" lvl="1" marL="215900" rtl="0" algn="l">
              <a:lnSpc>
                <a:spcPct val="100000"/>
              </a:lnSpc>
              <a:spcBef>
                <a:spcPts val="500"/>
              </a:spcBef>
              <a:spcAft>
                <a:spcPts val="0"/>
              </a:spcAft>
              <a:buClr>
                <a:schemeClr val="dk1"/>
              </a:buClr>
              <a:buSzPct val="110599"/>
              <a:buNone/>
            </a:pPr>
            <a:r>
              <a:rPr b="1" lang="en-US">
                <a:solidFill>
                  <a:schemeClr val="dk1"/>
                </a:solidFill>
                <a:latin typeface="Times New Roman"/>
                <a:ea typeface="Times New Roman"/>
                <a:cs typeface="Times New Roman"/>
                <a:sym typeface="Times New Roman"/>
              </a:rPr>
              <a:t>3. Attitude:</a:t>
            </a:r>
            <a:endParaRPr/>
          </a:p>
          <a:p>
            <a:pPr indent="0" lvl="1" marL="215900" rtl="0" algn="l">
              <a:lnSpc>
                <a:spcPct val="100000"/>
              </a:lnSpc>
              <a:spcBef>
                <a:spcPts val="500"/>
              </a:spcBef>
              <a:spcAft>
                <a:spcPts val="0"/>
              </a:spcAft>
              <a:buClr>
                <a:schemeClr val="dk1"/>
              </a:buClr>
              <a:buSzPct val="110599"/>
              <a:buNone/>
            </a:pPr>
            <a:r>
              <a:rPr lang="en-US">
                <a:solidFill>
                  <a:schemeClr val="dk1"/>
                </a:solidFill>
                <a:latin typeface="Times New Roman"/>
                <a:ea typeface="Times New Roman"/>
                <a:cs typeface="Times New Roman"/>
                <a:sym typeface="Times New Roman"/>
              </a:rPr>
              <a:t>    i. To explore services offered by the transport layer.</a:t>
            </a:r>
            <a:endParaRPr/>
          </a:p>
          <a:p>
            <a:pPr indent="0" lvl="1" marL="215900" rtl="0" algn="l">
              <a:lnSpc>
                <a:spcPct val="100000"/>
              </a:lnSpc>
              <a:spcBef>
                <a:spcPts val="500"/>
              </a:spcBef>
              <a:spcAft>
                <a:spcPts val="0"/>
              </a:spcAft>
              <a:buClr>
                <a:schemeClr val="dk1"/>
              </a:buClr>
              <a:buSzPct val="110599"/>
              <a:buNone/>
            </a:pPr>
            <a:r>
              <a:rPr lang="en-US">
                <a:solidFill>
                  <a:schemeClr val="dk1"/>
                </a:solidFill>
                <a:latin typeface="Times New Roman"/>
                <a:ea typeface="Times New Roman"/>
                <a:cs typeface="Times New Roman"/>
                <a:sym typeface="Times New Roman"/>
              </a:rPr>
              <a:t>    ii. To understand protocols of the application layer</a:t>
            </a:r>
            <a:endParaRPr/>
          </a:p>
          <a:p>
            <a:pPr indent="0" lvl="1" marL="215900" rtl="0" algn="l">
              <a:lnSpc>
                <a:spcPct val="100000"/>
              </a:lnSpc>
              <a:spcBef>
                <a:spcPts val="500"/>
              </a:spcBef>
              <a:spcAft>
                <a:spcPts val="0"/>
              </a:spcAft>
              <a:buClr>
                <a:schemeClr val="dk1"/>
              </a:buClr>
              <a:buSzPct val="110599"/>
              <a:buNone/>
            </a:pPr>
            <a:r>
              <a:rPr b="1" lang="en-US">
                <a:solidFill>
                  <a:srgbClr val="7030A0"/>
                </a:solidFill>
                <a:latin typeface="Times New Roman"/>
                <a:ea typeface="Times New Roman"/>
                <a:cs typeface="Times New Roman"/>
                <a:sym typeface="Times New Roman"/>
              </a:rPr>
              <a:t>Course Outcomes</a:t>
            </a:r>
            <a:r>
              <a:rPr b="1" lang="en-US">
                <a:solidFill>
                  <a:schemeClr val="dk1"/>
                </a:solidFill>
                <a:latin typeface="Times New Roman"/>
                <a:ea typeface="Times New Roman"/>
                <a:cs typeface="Times New Roman"/>
                <a:sym typeface="Times New Roman"/>
              </a:rPr>
              <a:t>:</a:t>
            </a:r>
            <a:endParaRPr b="1">
              <a:solidFill>
                <a:schemeClr val="dk1"/>
              </a:solidFill>
              <a:latin typeface="Times New Roman"/>
              <a:ea typeface="Times New Roman"/>
              <a:cs typeface="Times New Roman"/>
              <a:sym typeface="Times New Roman"/>
            </a:endParaRPr>
          </a:p>
          <a:p>
            <a:pPr indent="-63500" lvl="0" marL="63500" rtl="0" algn="l">
              <a:lnSpc>
                <a:spcPct val="100000"/>
              </a:lnSpc>
              <a:spcBef>
                <a:spcPts val="900"/>
              </a:spcBef>
              <a:spcAft>
                <a:spcPts val="0"/>
              </a:spcAft>
              <a:buClr>
                <a:schemeClr val="dk1"/>
              </a:buClr>
              <a:buSzPct val="129032"/>
              <a:buFont typeface="Times New Roman"/>
              <a:buChar char=" "/>
            </a:pPr>
            <a:r>
              <a:rPr b="1" lang="en-US" sz="1400">
                <a:solidFill>
                  <a:schemeClr val="dk1"/>
                </a:solidFill>
                <a:latin typeface="Times New Roman"/>
                <a:ea typeface="Times New Roman"/>
                <a:cs typeface="Times New Roman"/>
                <a:sym typeface="Times New Roman"/>
              </a:rPr>
              <a:t>On completion of course, students should be able to</a:t>
            </a:r>
            <a:endParaRPr b="1" sz="1400">
              <a:solidFill>
                <a:schemeClr val="dk1"/>
              </a:solidFill>
              <a:latin typeface="Times New Roman"/>
              <a:ea typeface="Times New Roman"/>
              <a:cs typeface="Times New Roman"/>
              <a:sym typeface="Times New Roman"/>
            </a:endParaRPr>
          </a:p>
          <a:p>
            <a:pPr indent="0" lvl="1" marL="215900" rtl="0" algn="l">
              <a:lnSpc>
                <a:spcPct val="90000"/>
              </a:lnSpc>
              <a:spcBef>
                <a:spcPts val="600"/>
              </a:spcBef>
              <a:spcAft>
                <a:spcPts val="0"/>
              </a:spcAft>
              <a:buClr>
                <a:schemeClr val="dk1"/>
              </a:buClr>
              <a:buSzPct val="110599"/>
              <a:buNone/>
            </a:pPr>
            <a:r>
              <a:rPr lang="en-US">
                <a:solidFill>
                  <a:schemeClr val="dk1"/>
                </a:solidFill>
                <a:latin typeface="Times New Roman"/>
                <a:ea typeface="Times New Roman"/>
                <a:cs typeface="Times New Roman"/>
                <a:sym typeface="Times New Roman"/>
              </a:rPr>
              <a:t>1. Identify characterizing features of transmission techniques.</a:t>
            </a:r>
            <a:endParaRPr/>
          </a:p>
          <a:p>
            <a:pPr indent="0" lvl="1" marL="215900" rtl="0" algn="l">
              <a:lnSpc>
                <a:spcPct val="90000"/>
              </a:lnSpc>
              <a:spcBef>
                <a:spcPts val="600"/>
              </a:spcBef>
              <a:spcAft>
                <a:spcPts val="0"/>
              </a:spcAft>
              <a:buClr>
                <a:schemeClr val="dk1"/>
              </a:buClr>
              <a:buSzPct val="110599"/>
              <a:buNone/>
            </a:pPr>
            <a:r>
              <a:rPr lang="en-US">
                <a:solidFill>
                  <a:schemeClr val="dk1"/>
                </a:solidFill>
                <a:latin typeface="Times New Roman"/>
                <a:ea typeface="Times New Roman"/>
                <a:cs typeface="Times New Roman"/>
                <a:sym typeface="Times New Roman"/>
              </a:rPr>
              <a:t>2. Recall and Demonstrate working of flow control &amp; error control protocols.</a:t>
            </a:r>
            <a:endParaRPr/>
          </a:p>
          <a:p>
            <a:pPr indent="0" lvl="1" marL="215900" rtl="0" algn="l">
              <a:lnSpc>
                <a:spcPct val="90000"/>
              </a:lnSpc>
              <a:spcBef>
                <a:spcPts val="600"/>
              </a:spcBef>
              <a:spcAft>
                <a:spcPts val="0"/>
              </a:spcAft>
              <a:buClr>
                <a:schemeClr val="dk1"/>
              </a:buClr>
              <a:buSzPct val="110599"/>
              <a:buNone/>
            </a:pPr>
            <a:r>
              <a:rPr lang="en-US">
                <a:solidFill>
                  <a:schemeClr val="dk1"/>
                </a:solidFill>
                <a:latin typeface="Times New Roman"/>
                <a:ea typeface="Times New Roman"/>
                <a:cs typeface="Times New Roman"/>
                <a:sym typeface="Times New Roman"/>
              </a:rPr>
              <a:t>3. Select routing protocol to Develop fully-functional simulation to simulate its working.</a:t>
            </a:r>
            <a:endParaRPr/>
          </a:p>
          <a:p>
            <a:pPr indent="0" lvl="1" marL="215900" rtl="0" algn="l">
              <a:lnSpc>
                <a:spcPct val="90000"/>
              </a:lnSpc>
              <a:spcBef>
                <a:spcPts val="600"/>
              </a:spcBef>
              <a:spcAft>
                <a:spcPts val="0"/>
              </a:spcAft>
              <a:buClr>
                <a:schemeClr val="dk1"/>
              </a:buClr>
              <a:buSzPct val="110599"/>
              <a:buNone/>
            </a:pPr>
            <a:r>
              <a:rPr lang="en-US">
                <a:solidFill>
                  <a:schemeClr val="dk1"/>
                </a:solidFill>
                <a:latin typeface="Times New Roman"/>
                <a:ea typeface="Times New Roman"/>
                <a:cs typeface="Times New Roman"/>
                <a:sym typeface="Times New Roman"/>
              </a:rPr>
              <a:t>4. Define connection oriented &amp; connectionless transport layer protocols &amp; build working  applications based on it.</a:t>
            </a:r>
            <a:endParaRPr/>
          </a:p>
          <a:p>
            <a:pPr indent="0" lvl="1" marL="215900" rtl="0" algn="l">
              <a:lnSpc>
                <a:spcPct val="90000"/>
              </a:lnSpc>
              <a:spcBef>
                <a:spcPts val="600"/>
              </a:spcBef>
              <a:spcAft>
                <a:spcPts val="0"/>
              </a:spcAft>
              <a:buClr>
                <a:schemeClr val="dk1"/>
              </a:buClr>
              <a:buSzPct val="110599"/>
              <a:buNone/>
            </a:pPr>
            <a:r>
              <a:rPr lang="en-US">
                <a:solidFill>
                  <a:schemeClr val="dk1"/>
                </a:solidFill>
                <a:latin typeface="Times New Roman"/>
                <a:ea typeface="Times New Roman"/>
                <a:cs typeface="Times New Roman"/>
                <a:sym typeface="Times New Roman"/>
              </a:rPr>
              <a:t>5. Choose application layer protocol and make use of it in a suitable environment.</a:t>
            </a:r>
            <a:endParaRPr>
              <a:solidFill>
                <a:schemeClr val="dk1"/>
              </a:solidFill>
              <a:latin typeface="Times New Roman"/>
              <a:ea typeface="Times New Roman"/>
              <a:cs typeface="Times New Roman"/>
              <a:sym typeface="Times New Roman"/>
            </a:endParaRPr>
          </a:p>
        </p:txBody>
      </p:sp>
      <p:sp>
        <p:nvSpPr>
          <p:cNvPr id="258" name="Google Shape;258;p2"/>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59" name="Google Shape;259;p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260" name="Google Shape;260;p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90" name="Google Shape;490;p20"/>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Advantages and disadvantages of FM</a:t>
            </a:r>
            <a:endParaRPr/>
          </a:p>
        </p:txBody>
      </p:sp>
      <p:pic>
        <p:nvPicPr>
          <p:cNvPr id="491" name="Google Shape;491;p20"/>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492" name="Google Shape;492;p20"/>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493" name="Google Shape;493;p2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494" name="Google Shape;494;p20"/>
          <p:cNvSpPr/>
          <p:nvPr/>
        </p:nvSpPr>
        <p:spPr>
          <a:xfrm>
            <a:off x="552889" y="912044"/>
            <a:ext cx="7338322"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The amplitude of the frequency-modulated wave does not get affected.</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Large decrease in noise, hence  increase in the signal to noise ratio.</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Noise may reduce by increasing the frequency deviation.</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Frequency allocation allows for a guard band which reduces adjacent channel interference.</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operates in a very high frequency called VHF. </a:t>
            </a:r>
            <a:endParaRPr/>
          </a:p>
        </p:txBody>
      </p:sp>
      <p:sp>
        <p:nvSpPr>
          <p:cNvPr id="495" name="Google Shape;495;p20"/>
          <p:cNvSpPr/>
          <p:nvPr/>
        </p:nvSpPr>
        <p:spPr>
          <a:xfrm>
            <a:off x="508612" y="2427686"/>
            <a:ext cx="7019240"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FM cannot cover large areas.</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Transmitting and receiving equipment of frequency modulation is complex and expensive.</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A much wider channel tytpically 200 kHz is required by FM..</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The antennas for FM need to be closely placed for better signals.</a:t>
            </a:r>
            <a:endParaRPr b="0" i="0" sz="1400" u="none" cap="none" strike="noStrike">
              <a:solidFill>
                <a:schemeClr val="dk1"/>
              </a:solidFill>
              <a:latin typeface="Times New Roman"/>
              <a:ea typeface="Times New Roman"/>
              <a:cs typeface="Times New Roman"/>
              <a:sym typeface="Times New Roman"/>
            </a:endParaRPr>
          </a:p>
        </p:txBody>
      </p:sp>
      <p:sp>
        <p:nvSpPr>
          <p:cNvPr id="496" name="Google Shape;496;p20"/>
          <p:cNvSpPr/>
          <p:nvPr/>
        </p:nvSpPr>
        <p:spPr>
          <a:xfrm>
            <a:off x="579483" y="629007"/>
            <a:ext cx="30780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Advantages of Frequency Modulation</a:t>
            </a:r>
            <a:endParaRPr b="0" i="0" sz="1400" u="none" cap="none" strike="noStrike">
              <a:solidFill>
                <a:srgbClr val="FF0000"/>
              </a:solidFill>
              <a:latin typeface="Times New Roman"/>
              <a:ea typeface="Times New Roman"/>
              <a:cs typeface="Times New Roman"/>
              <a:sym typeface="Times New Roman"/>
            </a:endParaRPr>
          </a:p>
        </p:txBody>
      </p:sp>
      <p:sp>
        <p:nvSpPr>
          <p:cNvPr id="497" name="Google Shape;497;p20"/>
          <p:cNvSpPr/>
          <p:nvPr/>
        </p:nvSpPr>
        <p:spPr>
          <a:xfrm>
            <a:off x="538921" y="2099234"/>
            <a:ext cx="32880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Disadvantages of Frequency Modulation</a:t>
            </a:r>
            <a:endParaRPr b="0" i="0" sz="1400" u="none" cap="none" strike="noStrike">
              <a:solidFill>
                <a:srgbClr val="FF0000"/>
              </a:solidFill>
              <a:latin typeface="Times New Roman"/>
              <a:ea typeface="Times New Roman"/>
              <a:cs typeface="Times New Roman"/>
              <a:sym typeface="Times New Roman"/>
            </a:endParaRPr>
          </a:p>
        </p:txBody>
      </p:sp>
      <p:sp>
        <p:nvSpPr>
          <p:cNvPr id="498" name="Google Shape;498;p20"/>
          <p:cNvSpPr/>
          <p:nvPr/>
        </p:nvSpPr>
        <p:spPr>
          <a:xfrm>
            <a:off x="521197" y="3538171"/>
            <a:ext cx="31470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Applications of Frequency Modulation</a:t>
            </a:r>
            <a:endParaRPr b="0" i="0" sz="1400" u="none" cap="none" strike="noStrike">
              <a:solidFill>
                <a:srgbClr val="FF0000"/>
              </a:solidFill>
              <a:latin typeface="Times New Roman"/>
              <a:ea typeface="Times New Roman"/>
              <a:cs typeface="Times New Roman"/>
              <a:sym typeface="Times New Roman"/>
            </a:endParaRPr>
          </a:p>
        </p:txBody>
      </p:sp>
      <p:sp>
        <p:nvSpPr>
          <p:cNvPr id="499" name="Google Shape;499;p20"/>
          <p:cNvSpPr/>
          <p:nvPr/>
        </p:nvSpPr>
        <p:spPr>
          <a:xfrm>
            <a:off x="490888" y="3834726"/>
            <a:ext cx="5048675"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Telemetry, radar and seismic prospecting, EEG monitoring </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is used in radio broadcasts </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is used for audio frequency synthesis.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07" name="Google Shape;507;p21"/>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Phase Modulation</a:t>
            </a:r>
            <a:endParaRPr/>
          </a:p>
        </p:txBody>
      </p:sp>
      <p:pic>
        <p:nvPicPr>
          <p:cNvPr id="508" name="Google Shape;508;p21"/>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509" name="Google Shape;509;p21"/>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510" name="Google Shape;510;p2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511" name="Google Shape;511;p21"/>
          <p:cNvPicPr preferRelativeResize="0"/>
          <p:nvPr/>
        </p:nvPicPr>
        <p:blipFill rotWithShape="1">
          <a:blip r:embed="rId4">
            <a:alphaModFix/>
          </a:blip>
          <a:srcRect b="0" l="0" r="0" t="0"/>
          <a:stretch/>
        </p:blipFill>
        <p:spPr>
          <a:xfrm>
            <a:off x="1073593" y="1198971"/>
            <a:ext cx="6167179" cy="2931864"/>
          </a:xfrm>
          <a:prstGeom prst="rect">
            <a:avLst/>
          </a:prstGeom>
          <a:noFill/>
          <a:ln>
            <a:noFill/>
          </a:ln>
        </p:spPr>
      </p:pic>
      <p:sp>
        <p:nvSpPr>
          <p:cNvPr id="512" name="Google Shape;512;p21"/>
          <p:cNvSpPr/>
          <p:nvPr/>
        </p:nvSpPr>
        <p:spPr>
          <a:xfrm>
            <a:off x="247650" y="4169090"/>
            <a:ext cx="8648700" cy="738664"/>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In PM the instantaneous change in the carrier frequency is proportional to the derivative of the amplitude of the modulating signal. The total bandwidth required for PM can be determined from the bandwidth and maximum amplitude of the modulating signal: BPM = 2(1 + β)B.  The value of  β is lower in the case of PM.</a:t>
            </a:r>
            <a:endParaRPr/>
          </a:p>
        </p:txBody>
      </p:sp>
      <p:sp>
        <p:nvSpPr>
          <p:cNvPr id="513" name="Google Shape;513;p21"/>
          <p:cNvSpPr/>
          <p:nvPr/>
        </p:nvSpPr>
        <p:spPr>
          <a:xfrm>
            <a:off x="571500" y="517502"/>
            <a:ext cx="851989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Times New Roman"/>
                <a:ea typeface="Times New Roman"/>
                <a:cs typeface="Times New Roman"/>
                <a:sym typeface="Times New Roman"/>
              </a:rPr>
              <a:t> In PM transmission, the phase of the carrier signal is modulated to follow the changing voltage level (amplitude) of the modulating signal. The peak amplitude and frequency of the carrier signal remain constant, but as the amplitude of the information signal changes, the phase of the carrier changes correspondingly.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21" name="Google Shape;521;p22"/>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Advantages and disadvantages of Phase Modulation</a:t>
            </a:r>
            <a:endParaRPr/>
          </a:p>
        </p:txBody>
      </p:sp>
      <p:pic>
        <p:nvPicPr>
          <p:cNvPr id="522" name="Google Shape;522;p22"/>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523" name="Google Shape;523;p22"/>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524" name="Google Shape;524;p2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525" name="Google Shape;525;p22"/>
          <p:cNvSpPr/>
          <p:nvPr/>
        </p:nvSpPr>
        <p:spPr>
          <a:xfrm>
            <a:off x="536768" y="1167917"/>
            <a:ext cx="6129846"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Phase modulation (PM) is a simple contrasted to Frequency modulation (FM)</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has a higher transmitter efficiency.</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has a higher noise immunity.</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a:t>
            </a:r>
            <a:endParaRPr/>
          </a:p>
        </p:txBody>
      </p:sp>
      <p:sp>
        <p:nvSpPr>
          <p:cNvPr id="526" name="Google Shape;526;p22"/>
          <p:cNvSpPr/>
          <p:nvPr/>
        </p:nvSpPr>
        <p:spPr>
          <a:xfrm>
            <a:off x="508611" y="2512744"/>
            <a:ext cx="8399721"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The system cost is quite expensive</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Phase ambiguity comes if we exceed its modulation index pi radian(180 degree).</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we need frequency multiplier to increase phase modulation index.</a:t>
            </a:r>
            <a:endParaRPr b="0" i="0" sz="1400" u="none" cap="none" strike="noStrike">
              <a:solidFill>
                <a:schemeClr val="dk1"/>
              </a:solidFill>
              <a:latin typeface="Times New Roman"/>
              <a:ea typeface="Times New Roman"/>
              <a:cs typeface="Times New Roman"/>
              <a:sym typeface="Times New Roman"/>
            </a:endParaRPr>
          </a:p>
        </p:txBody>
      </p:sp>
      <p:sp>
        <p:nvSpPr>
          <p:cNvPr id="527" name="Google Shape;527;p22"/>
          <p:cNvSpPr/>
          <p:nvPr/>
        </p:nvSpPr>
        <p:spPr>
          <a:xfrm>
            <a:off x="411328" y="858785"/>
            <a:ext cx="27109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Advantages of Phase Modulation</a:t>
            </a:r>
            <a:endParaRPr b="0" i="0" sz="1400" u="none" cap="none" strike="noStrike">
              <a:solidFill>
                <a:srgbClr val="FF0000"/>
              </a:solidFill>
              <a:latin typeface="Times New Roman"/>
              <a:ea typeface="Times New Roman"/>
              <a:cs typeface="Times New Roman"/>
              <a:sym typeface="Times New Roman"/>
            </a:endParaRPr>
          </a:p>
        </p:txBody>
      </p:sp>
      <p:sp>
        <p:nvSpPr>
          <p:cNvPr id="528" name="Google Shape;528;p22"/>
          <p:cNvSpPr/>
          <p:nvPr/>
        </p:nvSpPr>
        <p:spPr>
          <a:xfrm>
            <a:off x="411328" y="2205559"/>
            <a:ext cx="29209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Disadvantages of Phase Modulation</a:t>
            </a:r>
            <a:endParaRPr b="0" i="0" sz="1400" u="none" cap="none" strike="noStrike">
              <a:solidFill>
                <a:srgbClr val="FF0000"/>
              </a:solidFill>
              <a:latin typeface="Times New Roman"/>
              <a:ea typeface="Times New Roman"/>
              <a:cs typeface="Times New Roman"/>
              <a:sym typeface="Times New Roman"/>
            </a:endParaRPr>
          </a:p>
        </p:txBody>
      </p:sp>
      <p:sp>
        <p:nvSpPr>
          <p:cNvPr id="529" name="Google Shape;529;p22"/>
          <p:cNvSpPr/>
          <p:nvPr/>
        </p:nvSpPr>
        <p:spPr>
          <a:xfrm>
            <a:off x="382971" y="3357420"/>
            <a:ext cx="27799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Applications of Phase Modulation</a:t>
            </a:r>
            <a:endParaRPr b="0" i="0" sz="1400" u="none" cap="none" strike="noStrike">
              <a:solidFill>
                <a:srgbClr val="FF0000"/>
              </a:solidFill>
              <a:latin typeface="Times New Roman"/>
              <a:ea typeface="Times New Roman"/>
              <a:cs typeface="Times New Roman"/>
              <a:sym typeface="Times New Roman"/>
            </a:endParaRPr>
          </a:p>
        </p:txBody>
      </p:sp>
      <p:sp>
        <p:nvSpPr>
          <p:cNvPr id="530" name="Google Shape;530;p22"/>
          <p:cNvSpPr/>
          <p:nvPr/>
        </p:nvSpPr>
        <p:spPr>
          <a:xfrm>
            <a:off x="411328" y="3706294"/>
            <a:ext cx="4325500"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widely used in the transmission of radio waves satellite transmission system</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Used in digital synthesizers for generating waveform and signal</a:t>
            </a:r>
            <a:endParaRPr/>
          </a:p>
        </p:txBody>
      </p:sp>
      <p:sp>
        <p:nvSpPr>
          <p:cNvPr id="531" name="Google Shape;531;p22"/>
          <p:cNvSpPr/>
          <p:nvPr/>
        </p:nvSpPr>
        <p:spPr>
          <a:xfrm>
            <a:off x="4708470" y="3550794"/>
            <a:ext cx="4325499"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Wireless technologies such as GSM, Satellite television, and Wi-Fi.</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39" name="Google Shape;539;p23"/>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Comparision of AM and FM</a:t>
            </a:r>
            <a:endParaRPr/>
          </a:p>
        </p:txBody>
      </p:sp>
      <p:pic>
        <p:nvPicPr>
          <p:cNvPr id="540" name="Google Shape;540;p23"/>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541" name="Google Shape;541;p2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542" name="Google Shape;542;p2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graphicFrame>
        <p:nvGraphicFramePr>
          <p:cNvPr id="543" name="Google Shape;543;p23"/>
          <p:cNvGraphicFramePr/>
          <p:nvPr/>
        </p:nvGraphicFramePr>
        <p:xfrm>
          <a:off x="571500" y="652764"/>
          <a:ext cx="3000000" cy="3000000"/>
        </p:xfrm>
        <a:graphic>
          <a:graphicData uri="http://schemas.openxmlformats.org/drawingml/2006/table">
            <a:tbl>
              <a:tblPr>
                <a:noFill/>
                <a:tableStyleId>{DD82B272-F18B-4CFE-8B3C-8FAF264B03EC}</a:tableStyleId>
              </a:tblPr>
              <a:tblGrid>
                <a:gridCol w="4060225"/>
                <a:gridCol w="4060225"/>
              </a:tblGrid>
              <a:tr h="313425">
                <a:tc>
                  <a:txBody>
                    <a:bodyPr/>
                    <a:lstStyle/>
                    <a:p>
                      <a:pPr indent="0" lvl="0" marL="0" marR="0" rtl="0" algn="ctr">
                        <a:lnSpc>
                          <a:spcPct val="115000"/>
                        </a:lnSpc>
                        <a:spcBef>
                          <a:spcPts val="0"/>
                        </a:spcBef>
                        <a:spcAft>
                          <a:spcPts val="0"/>
                        </a:spcAft>
                        <a:buNone/>
                      </a:pPr>
                      <a:r>
                        <a:rPr b="1" lang="en-US" sz="1600" u="none" cap="none" strike="noStrike">
                          <a:solidFill>
                            <a:srgbClr val="FF0000"/>
                          </a:solidFill>
                          <a:latin typeface="Calibri"/>
                          <a:ea typeface="Calibri"/>
                          <a:cs typeface="Calibri"/>
                          <a:sym typeface="Calibri"/>
                        </a:rPr>
                        <a:t>Amplitude Modulation</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c>
                  <a:txBody>
                    <a:bodyPr/>
                    <a:lstStyle/>
                    <a:p>
                      <a:pPr indent="0" lvl="0" marL="0" marR="0" rtl="0" algn="ctr">
                        <a:lnSpc>
                          <a:spcPct val="115000"/>
                        </a:lnSpc>
                        <a:spcBef>
                          <a:spcPts val="0"/>
                        </a:spcBef>
                        <a:spcAft>
                          <a:spcPts val="0"/>
                        </a:spcAft>
                        <a:buNone/>
                      </a:pPr>
                      <a:r>
                        <a:rPr b="1" lang="en-US" sz="1600" u="none" cap="none" strike="noStrike">
                          <a:solidFill>
                            <a:srgbClr val="FF0000"/>
                          </a:solidFill>
                          <a:latin typeface="Calibri"/>
                          <a:ea typeface="Calibri"/>
                          <a:cs typeface="Calibri"/>
                          <a:sym typeface="Calibri"/>
                        </a:rPr>
                        <a:t>Frequency Modulation</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r>
              <a:tr h="551950">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In amplitude modulation, the frequency and phase remain the same</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 In frequency modulation amplitude and phase remain the same</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313425">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Its modulation index varies from 0 to 1</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Its modulation index is always greater than one</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313425">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 has only two sidebands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 has an infinite number of sidebands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313425">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 has simple circuit</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 has complex circuit</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551950">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The amplitude of the carrier wave is modified in order to send the data or information</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The frequency of the carrier wave is modified in order to send the data or information</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313425">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 requires low bandwidth in the range of 10 kHz</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 requires high bandwidth in the range of 200 kHz</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313425">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In AM received signal is of low quality</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In FM received signal is of high quality</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551950">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 It operates in the medium frequency (MF) and high frequency (HF)</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 It operates in the very high frequency</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422350">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 has poor sound quality</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None/>
                      </a:pPr>
                      <a:r>
                        <a:rPr lang="en-US" sz="1400" u="none" cap="none" strike="noStrike">
                          <a:latin typeface="Calibri"/>
                          <a:ea typeface="Calibri"/>
                          <a:cs typeface="Calibri"/>
                          <a:sym typeface="Calibri"/>
                        </a:rPr>
                        <a:t>It has better sound quality</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51" name="Google Shape;551;p24"/>
          <p:cNvSpPr/>
          <p:nvPr/>
        </p:nvSpPr>
        <p:spPr>
          <a:xfrm>
            <a:off x="1044126" y="1567664"/>
            <a:ext cx="7055748" cy="154767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4400" u="none" cap="none" strike="noStrike">
                <a:solidFill>
                  <a:srgbClr val="660066"/>
                </a:solidFill>
                <a:latin typeface="Times New Roman"/>
                <a:ea typeface="Times New Roman"/>
                <a:cs typeface="Times New Roman"/>
                <a:sym typeface="Times New Roman"/>
              </a:rPr>
              <a:t>Digital-to-Analog conversion</a:t>
            </a:r>
            <a:endParaRPr/>
          </a:p>
        </p:txBody>
      </p:sp>
      <p:pic>
        <p:nvPicPr>
          <p:cNvPr id="552" name="Google Shape;552;p24"/>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553" name="Google Shape;553;p2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554" name="Google Shape;554;p2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62" name="Google Shape;562;p25"/>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Digital-to-Analog conversion</a:t>
            </a:r>
            <a:endParaRPr/>
          </a:p>
        </p:txBody>
      </p:sp>
      <p:pic>
        <p:nvPicPr>
          <p:cNvPr id="563" name="Google Shape;563;p2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564" name="Google Shape;564;p25"/>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565" name="Google Shape;565;p2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566" name="Google Shape;566;p25"/>
          <p:cNvSpPr/>
          <p:nvPr/>
        </p:nvSpPr>
        <p:spPr>
          <a:xfrm>
            <a:off x="371621" y="730625"/>
            <a:ext cx="8378456" cy="70788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3000"/>
              <a:buFont typeface="Arial"/>
              <a:buChar char="•"/>
            </a:pPr>
            <a:r>
              <a:rPr b="0" i="0" lang="en-US" sz="2000" u="none" cap="none" strike="noStrike">
                <a:solidFill>
                  <a:srgbClr val="FF0000"/>
                </a:solidFill>
                <a:latin typeface="Times New Roman"/>
                <a:ea typeface="Times New Roman"/>
                <a:cs typeface="Times New Roman"/>
                <a:sym typeface="Times New Roman"/>
              </a:rPr>
              <a:t>Digital-to-analog conversion </a:t>
            </a:r>
            <a:r>
              <a:rPr b="0" i="0" lang="en-US" sz="2000" u="none" cap="none" strike="noStrike">
                <a:solidFill>
                  <a:schemeClr val="dk1"/>
                </a:solidFill>
                <a:latin typeface="Times New Roman"/>
                <a:ea typeface="Times New Roman"/>
                <a:cs typeface="Times New Roman"/>
                <a:sym typeface="Times New Roman"/>
              </a:rPr>
              <a:t>is the process of changing one of the characteristics of an analog signal based on the information in digital data</a:t>
            </a:r>
            <a:endParaRPr/>
          </a:p>
        </p:txBody>
      </p:sp>
      <p:pic>
        <p:nvPicPr>
          <p:cNvPr id="567" name="Google Shape;567;p25"/>
          <p:cNvPicPr preferRelativeResize="0"/>
          <p:nvPr/>
        </p:nvPicPr>
        <p:blipFill rotWithShape="1">
          <a:blip r:embed="rId4">
            <a:alphaModFix/>
          </a:blip>
          <a:srcRect b="0" l="0" r="0" t="0"/>
          <a:stretch/>
        </p:blipFill>
        <p:spPr>
          <a:xfrm>
            <a:off x="755695" y="1714626"/>
            <a:ext cx="7830744" cy="23109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75" name="Google Shape;575;p26"/>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Types of digital-to-analog conversion</a:t>
            </a:r>
            <a:endParaRPr/>
          </a:p>
        </p:txBody>
      </p:sp>
      <p:pic>
        <p:nvPicPr>
          <p:cNvPr id="576" name="Google Shape;576;p26"/>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577" name="Google Shape;577;p26"/>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578" name="Google Shape;578;p2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579" name="Google Shape;579;p26"/>
          <p:cNvPicPr preferRelativeResize="0"/>
          <p:nvPr/>
        </p:nvPicPr>
        <p:blipFill rotWithShape="1">
          <a:blip r:embed="rId4">
            <a:alphaModFix/>
          </a:blip>
          <a:srcRect b="0" l="0" r="0" t="0"/>
          <a:stretch/>
        </p:blipFill>
        <p:spPr>
          <a:xfrm>
            <a:off x="1171349" y="780533"/>
            <a:ext cx="7153197" cy="2458743"/>
          </a:xfrm>
          <a:prstGeom prst="rect">
            <a:avLst/>
          </a:prstGeom>
          <a:noFill/>
          <a:ln>
            <a:noFill/>
          </a:ln>
        </p:spPr>
      </p:pic>
      <p:sp>
        <p:nvSpPr>
          <p:cNvPr id="580" name="Google Shape;580;p26"/>
          <p:cNvSpPr/>
          <p:nvPr/>
        </p:nvSpPr>
        <p:spPr>
          <a:xfrm>
            <a:off x="178420" y="3300454"/>
            <a:ext cx="8965580" cy="140038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In </a:t>
            </a:r>
            <a:r>
              <a:rPr b="0" i="0" lang="en-US" sz="1400" u="none" cap="none" strike="noStrike">
                <a:solidFill>
                  <a:srgbClr val="FF0000"/>
                </a:solidFill>
                <a:latin typeface="Times New Roman"/>
                <a:ea typeface="Times New Roman"/>
                <a:cs typeface="Times New Roman"/>
                <a:sym typeface="Times New Roman"/>
              </a:rPr>
              <a:t>amplitude shift keying (ASK), </a:t>
            </a:r>
            <a:r>
              <a:rPr b="0" i="0" lang="en-US" sz="1400" u="none" cap="none" strike="noStrike">
                <a:solidFill>
                  <a:srgbClr val="000000"/>
                </a:solidFill>
                <a:latin typeface="Times New Roman"/>
                <a:ea typeface="Times New Roman"/>
                <a:cs typeface="Times New Roman"/>
                <a:sym typeface="Times New Roman"/>
              </a:rPr>
              <a:t>amplitude of a carrier is changed using the digital data. </a:t>
            </a:r>
            <a:endParaRPr/>
          </a:p>
          <a:p>
            <a:pPr indent="-285750" lvl="0" marL="285750" marR="0" rtl="0" algn="l">
              <a:lnSpc>
                <a:spcPct val="100000"/>
              </a:lnSpc>
              <a:spcBef>
                <a:spcPts val="60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In </a:t>
            </a:r>
            <a:r>
              <a:rPr b="0" i="0" lang="en-US" sz="1400" u="none" cap="none" strike="noStrike">
                <a:solidFill>
                  <a:srgbClr val="FF0000"/>
                </a:solidFill>
                <a:latin typeface="Times New Roman"/>
                <a:ea typeface="Times New Roman"/>
                <a:cs typeface="Times New Roman"/>
                <a:sym typeface="Times New Roman"/>
              </a:rPr>
              <a:t>Frequency shift keying (FSK</a:t>
            </a:r>
            <a:r>
              <a:rPr b="0" i="0" lang="en-US" sz="1400" u="none" cap="none" strike="noStrike">
                <a:solidFill>
                  <a:srgbClr val="000000"/>
                </a:solidFill>
                <a:latin typeface="Times New Roman"/>
                <a:ea typeface="Times New Roman"/>
                <a:cs typeface="Times New Roman"/>
                <a:sym typeface="Times New Roman"/>
              </a:rPr>
              <a:t>), the frequency of a carrier is changed using the digital data. </a:t>
            </a:r>
            <a:endParaRPr/>
          </a:p>
          <a:p>
            <a:pPr indent="-285750" lvl="0" marL="285750" marR="0" rtl="0" algn="l">
              <a:lnSpc>
                <a:spcPct val="100000"/>
              </a:lnSpc>
              <a:spcBef>
                <a:spcPts val="60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In </a:t>
            </a:r>
            <a:r>
              <a:rPr b="0" i="0" lang="en-US" sz="1400" u="none" cap="none" strike="noStrike">
                <a:solidFill>
                  <a:srgbClr val="FF0000"/>
                </a:solidFill>
                <a:latin typeface="Times New Roman"/>
                <a:ea typeface="Times New Roman"/>
                <a:cs typeface="Times New Roman"/>
                <a:sym typeface="Times New Roman"/>
              </a:rPr>
              <a:t>phase shift keying (PSK</a:t>
            </a:r>
            <a:r>
              <a:rPr b="0" i="0" lang="en-US" sz="1400" u="none" cap="none" strike="noStrike">
                <a:solidFill>
                  <a:srgbClr val="000000"/>
                </a:solidFill>
                <a:latin typeface="Times New Roman"/>
                <a:ea typeface="Times New Roman"/>
                <a:cs typeface="Times New Roman"/>
                <a:sym typeface="Times New Roman"/>
              </a:rPr>
              <a:t>), the phase of a carrier signal is changed to represent digital data. </a:t>
            </a:r>
            <a:endParaRPr/>
          </a:p>
          <a:p>
            <a:pPr indent="-285750" lvl="0" marL="285750" marR="0" rtl="0" algn="l">
              <a:lnSpc>
                <a:spcPct val="100000"/>
              </a:lnSpc>
              <a:spcBef>
                <a:spcPts val="60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In </a:t>
            </a:r>
            <a:r>
              <a:rPr b="0" i="0" lang="en-US" sz="1400" u="none" cap="none" strike="noStrike">
                <a:solidFill>
                  <a:srgbClr val="FF0000"/>
                </a:solidFill>
                <a:latin typeface="Times New Roman"/>
                <a:ea typeface="Times New Roman"/>
                <a:cs typeface="Times New Roman"/>
                <a:sym typeface="Times New Roman"/>
              </a:rPr>
              <a:t>quadrature amplitude modulation (QAM</a:t>
            </a:r>
            <a:r>
              <a:rPr b="0" i="0" lang="en-US" sz="1400" u="none" cap="none" strike="noStrike">
                <a:solidFill>
                  <a:srgbClr val="000000"/>
                </a:solidFill>
                <a:latin typeface="Times New Roman"/>
                <a:ea typeface="Times New Roman"/>
                <a:cs typeface="Times New Roman"/>
                <a:sym typeface="Times New Roman"/>
              </a:rPr>
              <a:t>), both amplitude and phase of a carrier signal are changed to represent digital data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88" name="Google Shape;588;p27"/>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Data Rate(Bit Rate) and Signal Rate(Baud Rate)</a:t>
            </a:r>
            <a:endParaRPr/>
          </a:p>
        </p:txBody>
      </p:sp>
      <p:pic>
        <p:nvPicPr>
          <p:cNvPr id="589" name="Google Shape;589;p27"/>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590" name="Google Shape;590;p2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591" name="Google Shape;591;p2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592" name="Google Shape;592;p27"/>
          <p:cNvSpPr/>
          <p:nvPr/>
        </p:nvSpPr>
        <p:spPr>
          <a:xfrm>
            <a:off x="536767" y="965893"/>
            <a:ext cx="8155169" cy="333193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700"/>
              <a:buFont typeface="Arial"/>
              <a:buChar char="•"/>
            </a:pPr>
            <a:r>
              <a:rPr b="0" i="0" lang="en-US" sz="1800" u="none" cap="none" strike="noStrike">
                <a:solidFill>
                  <a:srgbClr val="FF0000"/>
                </a:solidFill>
                <a:latin typeface="Times New Roman"/>
                <a:ea typeface="Times New Roman"/>
                <a:cs typeface="Times New Roman"/>
                <a:sym typeface="Times New Roman"/>
              </a:rPr>
              <a:t>Bit rate (data rate) </a:t>
            </a:r>
            <a:r>
              <a:rPr b="0" i="0" lang="en-US" sz="1800" u="none" cap="none" strike="noStrike">
                <a:solidFill>
                  <a:srgbClr val="000000"/>
                </a:solidFill>
                <a:latin typeface="Times New Roman"/>
                <a:ea typeface="Times New Roman"/>
                <a:cs typeface="Times New Roman"/>
                <a:sym typeface="Times New Roman"/>
              </a:rPr>
              <a:t>is the number of bits per second</a:t>
            </a:r>
            <a:endParaRPr/>
          </a:p>
          <a:p>
            <a:pPr indent="-285750" lvl="0" marL="285750" marR="0" rtl="0" algn="l">
              <a:lnSpc>
                <a:spcPct val="150000"/>
              </a:lnSpc>
              <a:spcBef>
                <a:spcPts val="0"/>
              </a:spcBef>
              <a:spcAft>
                <a:spcPts val="0"/>
              </a:spcAft>
              <a:buClr>
                <a:srgbClr val="000000"/>
              </a:buClr>
              <a:buSzPts val="2700"/>
              <a:buFont typeface="Arial"/>
              <a:buChar char="•"/>
            </a:pPr>
            <a:r>
              <a:rPr b="0" i="0" lang="en-US" sz="1800" u="none" cap="none" strike="noStrike">
                <a:solidFill>
                  <a:srgbClr val="FF0000"/>
                </a:solidFill>
                <a:latin typeface="Times New Roman"/>
                <a:ea typeface="Times New Roman"/>
                <a:cs typeface="Times New Roman"/>
                <a:sym typeface="Times New Roman"/>
              </a:rPr>
              <a:t>Baud rate (signal rate) </a:t>
            </a:r>
            <a:r>
              <a:rPr b="0" i="0" lang="en-US" sz="1800" u="none" cap="none" strike="noStrike">
                <a:solidFill>
                  <a:srgbClr val="000000"/>
                </a:solidFill>
                <a:latin typeface="Times New Roman"/>
                <a:ea typeface="Times New Roman"/>
                <a:cs typeface="Times New Roman"/>
                <a:sym typeface="Times New Roman"/>
              </a:rPr>
              <a:t>is the number of signal elements per second.</a:t>
            </a:r>
            <a:endParaRPr/>
          </a:p>
          <a:p>
            <a:pPr indent="-285750" lvl="0" marL="285750" marR="0" rtl="0" algn="l">
              <a:lnSpc>
                <a:spcPct val="150000"/>
              </a:lnSpc>
              <a:spcBef>
                <a:spcPts val="0"/>
              </a:spcBef>
              <a:spcAft>
                <a:spcPts val="0"/>
              </a:spcAft>
              <a:buClr>
                <a:srgbClr val="000000"/>
              </a:buClr>
              <a:buSzPts val="2475"/>
              <a:buFont typeface="Arial"/>
              <a:buChar char="•"/>
            </a:pPr>
            <a:r>
              <a:rPr b="0" i="0" lang="en-US" sz="1650" u="none" cap="none" strike="noStrike">
                <a:solidFill>
                  <a:srgbClr val="FF0000"/>
                </a:solidFill>
                <a:latin typeface="Times New Roman"/>
                <a:ea typeface="Times New Roman"/>
                <a:cs typeface="Times New Roman"/>
                <a:sym typeface="Times New Roman"/>
              </a:rPr>
              <a:t>In the analog transmission of digital data, the baud rate is less than or equal to the bit rate</a:t>
            </a:r>
            <a:endParaRPr b="0" i="0" sz="1650" u="none" cap="none" strike="noStrike">
              <a:solidFill>
                <a:srgbClr val="FF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The relationship between data rate and baud rate is given by following formula</a:t>
            </a:r>
            <a:endParaRPr/>
          </a:p>
          <a:p>
            <a:pPr indent="0" lvl="0" marL="0" marR="0" rtl="0" algn="l">
              <a:lnSpc>
                <a:spcPct val="15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a:t>
            </a:r>
            <a:r>
              <a:rPr b="1" i="0" lang="en-US" sz="1800" u="none" cap="none" strike="noStrike">
                <a:solidFill>
                  <a:srgbClr val="0070C0"/>
                </a:solidFill>
                <a:latin typeface="Arial"/>
                <a:ea typeface="Arial"/>
                <a:cs typeface="Arial"/>
                <a:sym typeface="Arial"/>
              </a:rPr>
              <a:t>S= N * (1/r) baud</a:t>
            </a:r>
            <a:endParaRPr b="0" i="0" sz="18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Where N is the data rate(bps) and r is the number of data elements carried in one signal element. The value of r in analog transmission is r=log</a:t>
            </a:r>
            <a:r>
              <a:rPr b="0" baseline="-25000" i="0" lang="en-US" sz="1800" u="none" cap="none" strike="noStrike">
                <a:solidFill>
                  <a:srgbClr val="000000"/>
                </a:solidFill>
                <a:latin typeface="Times New Roman"/>
                <a:ea typeface="Times New Roman"/>
                <a:cs typeface="Times New Roman"/>
                <a:sym typeface="Times New Roman"/>
              </a:rPr>
              <a:t>2</a:t>
            </a:r>
            <a:r>
              <a:rPr b="0" i="0" lang="en-US" sz="1800" u="none" cap="none" strike="noStrike">
                <a:solidFill>
                  <a:srgbClr val="000000"/>
                </a:solidFill>
                <a:latin typeface="Times New Roman"/>
                <a:ea typeface="Times New Roman"/>
                <a:cs typeface="Times New Roman"/>
                <a:sym typeface="Times New Roman"/>
              </a:rPr>
              <a:t>L, where L is type of signal element</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00" name="Google Shape;600;p28"/>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Data Rate Versus Signal Rate</a:t>
            </a:r>
            <a:endParaRPr/>
          </a:p>
        </p:txBody>
      </p:sp>
      <p:pic>
        <p:nvPicPr>
          <p:cNvPr id="601" name="Google Shape;601;p28"/>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602" name="Google Shape;602;p28"/>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603" name="Google Shape;603;p2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graphicFrame>
        <p:nvGraphicFramePr>
          <p:cNvPr id="604" name="Google Shape;604;p28"/>
          <p:cNvGraphicFramePr/>
          <p:nvPr/>
        </p:nvGraphicFramePr>
        <p:xfrm>
          <a:off x="334537" y="719474"/>
          <a:ext cx="3000000" cy="3000000"/>
        </p:xfrm>
        <a:graphic>
          <a:graphicData uri="http://schemas.openxmlformats.org/drawingml/2006/table">
            <a:tbl>
              <a:tblPr bandRow="1" firstCol="1" firstRow="1">
                <a:noFill/>
                <a:tableStyleId>{0DDB35CB-B230-49BD-A647-0303F0D564B3}</a:tableStyleId>
              </a:tblPr>
              <a:tblGrid>
                <a:gridCol w="3728500"/>
                <a:gridCol w="4509450"/>
              </a:tblGrid>
              <a:tr h="501150">
                <a:tc>
                  <a:txBody>
                    <a:bodyPr/>
                    <a:lstStyle/>
                    <a:p>
                      <a:pPr indent="0" lvl="0" marL="0" marR="0" rtl="0" algn="ctr">
                        <a:lnSpc>
                          <a:spcPct val="107000"/>
                        </a:lnSpc>
                        <a:spcBef>
                          <a:spcPts val="0"/>
                        </a:spcBef>
                        <a:spcAft>
                          <a:spcPts val="0"/>
                        </a:spcAft>
                        <a:buNone/>
                      </a:pPr>
                      <a:r>
                        <a:rPr lang="en-US" sz="1600" u="none" cap="none" strike="noStrike">
                          <a:solidFill>
                            <a:srgbClr val="FF0000"/>
                          </a:solidFill>
                        </a:rPr>
                        <a:t>Bit Rate</a:t>
                      </a:r>
                      <a:endParaRPr sz="1600" u="none" cap="none" strike="noStrike">
                        <a:solidFill>
                          <a:srgbClr val="FF0000"/>
                        </a:solidFill>
                        <a:latin typeface="Calibri"/>
                        <a:ea typeface="Calibri"/>
                        <a:cs typeface="Calibri"/>
                        <a:sym typeface="Calibri"/>
                      </a:endParaRPr>
                    </a:p>
                  </a:txBody>
                  <a:tcPr marT="111275" marB="111275" marR="111275" marL="111275"/>
                </a:tc>
                <a:tc>
                  <a:txBody>
                    <a:bodyPr/>
                    <a:lstStyle/>
                    <a:p>
                      <a:pPr indent="0" lvl="0" marL="0" marR="0" rtl="0" algn="ctr">
                        <a:lnSpc>
                          <a:spcPct val="107000"/>
                        </a:lnSpc>
                        <a:spcBef>
                          <a:spcPts val="0"/>
                        </a:spcBef>
                        <a:spcAft>
                          <a:spcPts val="0"/>
                        </a:spcAft>
                        <a:buNone/>
                      </a:pPr>
                      <a:r>
                        <a:rPr lang="en-US" sz="1600" u="none" cap="none" strike="noStrike">
                          <a:solidFill>
                            <a:srgbClr val="FF0000"/>
                          </a:solidFill>
                        </a:rPr>
                        <a:t>Baud Rate</a:t>
                      </a:r>
                      <a:endParaRPr sz="1600" u="none" cap="none" strike="noStrike">
                        <a:solidFill>
                          <a:srgbClr val="FF0000"/>
                        </a:solidFill>
                        <a:latin typeface="Calibri"/>
                        <a:ea typeface="Calibri"/>
                        <a:cs typeface="Calibri"/>
                        <a:sym typeface="Calibri"/>
                      </a:endParaRPr>
                    </a:p>
                  </a:txBody>
                  <a:tcPr marT="111275" marB="111275" marR="111275" marL="111275"/>
                </a:tc>
              </a:tr>
              <a:tr h="700150">
                <a:tc>
                  <a:txBody>
                    <a:bodyPr/>
                    <a:lstStyle/>
                    <a:p>
                      <a:pPr indent="0" lvl="0" marL="0" marR="0" rtl="0" algn="just">
                        <a:lnSpc>
                          <a:spcPct val="107000"/>
                        </a:lnSpc>
                        <a:spcBef>
                          <a:spcPts val="0"/>
                        </a:spcBef>
                        <a:spcAft>
                          <a:spcPts val="0"/>
                        </a:spcAft>
                        <a:buNone/>
                      </a:pPr>
                      <a:r>
                        <a:rPr lang="en-US" sz="1600" u="none" cap="none" strike="noStrike"/>
                        <a:t>The number of bits per second is known as the bit rate.</a:t>
                      </a:r>
                      <a:endParaRPr sz="1600" u="none" cap="none" strike="noStrike">
                        <a:latin typeface="Calibri"/>
                        <a:ea typeface="Calibri"/>
                        <a:cs typeface="Calibri"/>
                        <a:sym typeface="Calibri"/>
                      </a:endParaRPr>
                    </a:p>
                  </a:txBody>
                  <a:tcPr marT="74175" marB="74175" marR="74175" marL="74175"/>
                </a:tc>
                <a:tc>
                  <a:txBody>
                    <a:bodyPr/>
                    <a:lstStyle/>
                    <a:p>
                      <a:pPr indent="0" lvl="0" marL="0" marR="0" rtl="0" algn="just">
                        <a:lnSpc>
                          <a:spcPct val="107000"/>
                        </a:lnSpc>
                        <a:spcBef>
                          <a:spcPts val="0"/>
                        </a:spcBef>
                        <a:spcAft>
                          <a:spcPts val="0"/>
                        </a:spcAft>
                        <a:buNone/>
                      </a:pPr>
                      <a:r>
                        <a:rPr lang="en-US" sz="1600" u="none" cap="none" strike="noStrike"/>
                        <a:t>The number of signal units per second is known as the baud rate.</a:t>
                      </a:r>
                      <a:endParaRPr sz="1600" u="none" cap="none" strike="noStrike">
                        <a:latin typeface="Calibri"/>
                        <a:ea typeface="Calibri"/>
                        <a:cs typeface="Calibri"/>
                        <a:sym typeface="Calibri"/>
                      </a:endParaRPr>
                    </a:p>
                  </a:txBody>
                  <a:tcPr marT="74175" marB="74175" marR="74175" marL="74175"/>
                </a:tc>
              </a:tr>
              <a:tr h="700150">
                <a:tc>
                  <a:txBody>
                    <a:bodyPr/>
                    <a:lstStyle/>
                    <a:p>
                      <a:pPr indent="0" lvl="0" marL="0" marR="0" rtl="0" algn="just">
                        <a:lnSpc>
                          <a:spcPct val="107000"/>
                        </a:lnSpc>
                        <a:spcBef>
                          <a:spcPts val="0"/>
                        </a:spcBef>
                        <a:spcAft>
                          <a:spcPts val="0"/>
                        </a:spcAft>
                        <a:buNone/>
                      </a:pPr>
                      <a:r>
                        <a:rPr lang="en-US" sz="1600" u="none" cap="none" strike="noStrike"/>
                        <a:t>Bit rate determines the number of bits travelled per second.</a:t>
                      </a:r>
                      <a:endParaRPr sz="1600" u="none" cap="none" strike="noStrike">
                        <a:latin typeface="Calibri"/>
                        <a:ea typeface="Calibri"/>
                        <a:cs typeface="Calibri"/>
                        <a:sym typeface="Calibri"/>
                      </a:endParaRPr>
                    </a:p>
                  </a:txBody>
                  <a:tcPr marT="74175" marB="74175" marR="74175" marL="74175"/>
                </a:tc>
                <a:tc>
                  <a:txBody>
                    <a:bodyPr/>
                    <a:lstStyle/>
                    <a:p>
                      <a:pPr indent="0" lvl="0" marL="0" marR="0" rtl="0" algn="just">
                        <a:lnSpc>
                          <a:spcPct val="107000"/>
                        </a:lnSpc>
                        <a:spcBef>
                          <a:spcPts val="0"/>
                        </a:spcBef>
                        <a:spcAft>
                          <a:spcPts val="0"/>
                        </a:spcAft>
                        <a:buNone/>
                      </a:pPr>
                      <a:r>
                        <a:rPr lang="en-US" sz="1600" u="none" cap="none" strike="noStrike"/>
                        <a:t>Baud Rate determines the number of times a signal's status changes.</a:t>
                      </a:r>
                      <a:endParaRPr sz="1600" u="none" cap="none" strike="noStrike">
                        <a:latin typeface="Calibri"/>
                        <a:ea typeface="Calibri"/>
                        <a:cs typeface="Calibri"/>
                        <a:sym typeface="Calibri"/>
                      </a:endParaRPr>
                    </a:p>
                  </a:txBody>
                  <a:tcPr marT="74175" marB="74175" marR="74175" marL="74175"/>
                </a:tc>
              </a:tr>
              <a:tr h="700150">
                <a:tc>
                  <a:txBody>
                    <a:bodyPr/>
                    <a:lstStyle/>
                    <a:p>
                      <a:pPr indent="0" lvl="0" marL="0" marR="0" rtl="0" algn="just">
                        <a:lnSpc>
                          <a:spcPct val="107000"/>
                        </a:lnSpc>
                        <a:spcBef>
                          <a:spcPts val="0"/>
                        </a:spcBef>
                        <a:spcAft>
                          <a:spcPts val="0"/>
                        </a:spcAft>
                        <a:buNone/>
                      </a:pPr>
                      <a:r>
                        <a:rPr lang="en-US" sz="1600" u="none" cap="none" strike="noStrike"/>
                        <a:t>Bit rate= baud rate x the count of bits per signal unit.</a:t>
                      </a:r>
                      <a:endParaRPr sz="1600" u="none" cap="none" strike="noStrike">
                        <a:latin typeface="Calibri"/>
                        <a:ea typeface="Calibri"/>
                        <a:cs typeface="Calibri"/>
                        <a:sym typeface="Calibri"/>
                      </a:endParaRPr>
                    </a:p>
                  </a:txBody>
                  <a:tcPr marT="74175" marB="74175" marR="74175" marL="74175"/>
                </a:tc>
                <a:tc>
                  <a:txBody>
                    <a:bodyPr/>
                    <a:lstStyle/>
                    <a:p>
                      <a:pPr indent="0" lvl="0" marL="0" marR="0" rtl="0" algn="just">
                        <a:lnSpc>
                          <a:spcPct val="107000"/>
                        </a:lnSpc>
                        <a:spcBef>
                          <a:spcPts val="0"/>
                        </a:spcBef>
                        <a:spcAft>
                          <a:spcPts val="0"/>
                        </a:spcAft>
                        <a:buNone/>
                      </a:pPr>
                      <a:r>
                        <a:rPr lang="en-US" sz="1600" u="none" cap="none" strike="noStrike"/>
                        <a:t>Baud rate= bit rate/ the number of bits per signal unit.</a:t>
                      </a:r>
                      <a:endParaRPr sz="1600" u="none" cap="none" strike="noStrike">
                        <a:latin typeface="Calibri"/>
                        <a:ea typeface="Calibri"/>
                        <a:cs typeface="Calibri"/>
                        <a:sym typeface="Calibri"/>
                      </a:endParaRPr>
                    </a:p>
                  </a:txBody>
                  <a:tcPr marT="74175" marB="74175" marR="74175" marL="74175"/>
                </a:tc>
              </a:tr>
              <a:tr h="700150">
                <a:tc>
                  <a:txBody>
                    <a:bodyPr/>
                    <a:lstStyle/>
                    <a:p>
                      <a:pPr indent="0" lvl="0" marL="0" marR="0" rtl="0" algn="just">
                        <a:lnSpc>
                          <a:spcPct val="107000"/>
                        </a:lnSpc>
                        <a:spcBef>
                          <a:spcPts val="0"/>
                        </a:spcBef>
                        <a:spcAft>
                          <a:spcPts val="0"/>
                        </a:spcAft>
                        <a:buNone/>
                      </a:pPr>
                      <a:r>
                        <a:rPr lang="en-US" sz="1600" u="none" cap="none" strike="noStrike"/>
                        <a:t>The focus is on computer efficiency.</a:t>
                      </a:r>
                      <a:endParaRPr sz="1600" u="none" cap="none" strike="noStrike">
                        <a:latin typeface="Calibri"/>
                        <a:ea typeface="Calibri"/>
                        <a:cs typeface="Calibri"/>
                        <a:sym typeface="Calibri"/>
                      </a:endParaRPr>
                    </a:p>
                  </a:txBody>
                  <a:tcPr marT="74175" marB="74175" marR="74175" marL="74175"/>
                </a:tc>
                <a:tc>
                  <a:txBody>
                    <a:bodyPr/>
                    <a:lstStyle/>
                    <a:p>
                      <a:pPr indent="0" lvl="0" marL="0" marR="0" rtl="0" algn="just">
                        <a:lnSpc>
                          <a:spcPct val="107000"/>
                        </a:lnSpc>
                        <a:spcBef>
                          <a:spcPts val="0"/>
                        </a:spcBef>
                        <a:spcAft>
                          <a:spcPts val="0"/>
                        </a:spcAft>
                        <a:buNone/>
                      </a:pPr>
                      <a:r>
                        <a:rPr lang="en-US" sz="1600" u="none" cap="none" strike="noStrike"/>
                        <a:t>On the other hand, data transmission over the channel is more concerned.</a:t>
                      </a:r>
                      <a:endParaRPr sz="1600" u="none" cap="none" strike="noStrike">
                        <a:latin typeface="Calibri"/>
                        <a:ea typeface="Calibri"/>
                        <a:cs typeface="Calibri"/>
                        <a:sym typeface="Calibri"/>
                      </a:endParaRPr>
                    </a:p>
                  </a:txBody>
                  <a:tcPr marT="74175" marB="74175" marR="74175" marL="74175"/>
                </a:tc>
              </a:tr>
              <a:tr h="700150">
                <a:tc>
                  <a:txBody>
                    <a:bodyPr/>
                    <a:lstStyle/>
                    <a:p>
                      <a:pPr indent="0" lvl="0" marL="0" marR="0" rtl="0" algn="just">
                        <a:lnSpc>
                          <a:spcPct val="107000"/>
                        </a:lnSpc>
                        <a:spcBef>
                          <a:spcPts val="0"/>
                        </a:spcBef>
                        <a:spcAft>
                          <a:spcPts val="0"/>
                        </a:spcAft>
                        <a:buNone/>
                      </a:pPr>
                      <a:r>
                        <a:rPr lang="en-US" sz="1600" u="none" cap="none" strike="noStrike"/>
                        <a:t>Bit Rate cannot determine the bandwidth.</a:t>
                      </a:r>
                      <a:endParaRPr sz="1600" u="none" cap="none" strike="noStrike">
                        <a:latin typeface="Calibri"/>
                        <a:ea typeface="Calibri"/>
                        <a:cs typeface="Calibri"/>
                        <a:sym typeface="Calibri"/>
                      </a:endParaRPr>
                    </a:p>
                  </a:txBody>
                  <a:tcPr marT="74175" marB="74175" marR="74175" marL="74175"/>
                </a:tc>
                <a:tc>
                  <a:txBody>
                    <a:bodyPr/>
                    <a:lstStyle/>
                    <a:p>
                      <a:pPr indent="0" lvl="0" marL="0" marR="0" rtl="0" algn="just">
                        <a:lnSpc>
                          <a:spcPct val="107000"/>
                        </a:lnSpc>
                        <a:spcBef>
                          <a:spcPts val="0"/>
                        </a:spcBef>
                        <a:spcAft>
                          <a:spcPts val="0"/>
                        </a:spcAft>
                        <a:buNone/>
                      </a:pPr>
                      <a:r>
                        <a:rPr lang="en-US" sz="1600" u="none" cap="none" strike="noStrike"/>
                        <a:t>It can determine the amount of bandwidth necessary to send the signal.</a:t>
                      </a:r>
                      <a:endParaRPr sz="1600" u="none" cap="none" strike="noStrike">
                        <a:latin typeface="Calibri"/>
                        <a:ea typeface="Calibri"/>
                        <a:cs typeface="Calibri"/>
                        <a:sym typeface="Calibri"/>
                      </a:endParaRPr>
                    </a:p>
                  </a:txBody>
                  <a:tcPr marT="74175" marB="74175" marR="74175" marL="7417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12" name="Google Shape;612;p29"/>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660066"/>
                </a:solidFill>
                <a:latin typeface="Times New Roman"/>
                <a:ea typeface="Times New Roman"/>
                <a:cs typeface="Times New Roman"/>
                <a:sym typeface="Times New Roman"/>
              </a:rPr>
              <a:t>Example 3</a:t>
            </a:r>
            <a:endParaRPr/>
          </a:p>
        </p:txBody>
      </p:sp>
      <p:pic>
        <p:nvPicPr>
          <p:cNvPr id="613" name="Google Shape;613;p2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614" name="Google Shape;614;p29"/>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615" name="Google Shape;615;p2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616" name="Google Shape;616;p29"/>
          <p:cNvSpPr/>
          <p:nvPr/>
        </p:nvSpPr>
        <p:spPr>
          <a:xfrm>
            <a:off x="457200" y="940974"/>
            <a:ext cx="822960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An analog signal carries 4 bits per signal element. If 1000 signal elements are sent per second, find the bit rate.</a:t>
            </a:r>
            <a:endParaRPr b="0" i="0" sz="2400" u="none" cap="none" strike="noStrike">
              <a:solidFill>
                <a:srgbClr val="000000"/>
              </a:solidFill>
              <a:latin typeface="Arial"/>
              <a:ea typeface="Arial"/>
              <a:cs typeface="Arial"/>
              <a:sym typeface="Arial"/>
            </a:endParaRPr>
          </a:p>
        </p:txBody>
      </p:sp>
      <p:sp>
        <p:nvSpPr>
          <p:cNvPr id="617" name="Google Shape;617;p29"/>
          <p:cNvSpPr/>
          <p:nvPr/>
        </p:nvSpPr>
        <p:spPr>
          <a:xfrm>
            <a:off x="457200" y="1919863"/>
            <a:ext cx="8686800"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hlink"/>
                </a:solidFill>
                <a:latin typeface="Times New Roman"/>
                <a:ea typeface="Times New Roman"/>
                <a:cs typeface="Times New Roman"/>
                <a:sym typeface="Times New Roman"/>
              </a:rPr>
              <a:t>Solution</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a:ea typeface="Times"/>
                <a:cs typeface="Times"/>
                <a:sym typeface="Times"/>
              </a:rPr>
              <a:t>In this case, r = 4, S = 1000 (signal rate, or baud), and N (the bit rate) is unknown. We can find the value of N from</a:t>
            </a:r>
            <a:endParaRPr b="0" i="0" sz="2400" u="none" cap="none" strike="noStrike">
              <a:solidFill>
                <a:srgbClr val="000000"/>
              </a:solidFill>
              <a:latin typeface="Arial"/>
              <a:ea typeface="Arial"/>
              <a:cs typeface="Arial"/>
              <a:sym typeface="Arial"/>
            </a:endParaRPr>
          </a:p>
        </p:txBody>
      </p:sp>
      <p:pic>
        <p:nvPicPr>
          <p:cNvPr id="618" name="Google Shape;618;p29"/>
          <p:cNvPicPr preferRelativeResize="0"/>
          <p:nvPr/>
        </p:nvPicPr>
        <p:blipFill rotWithShape="1">
          <a:blip r:embed="rId4">
            <a:alphaModFix/>
          </a:blip>
          <a:srcRect b="0" l="0" r="0" t="0"/>
          <a:stretch/>
        </p:blipFill>
        <p:spPr>
          <a:xfrm>
            <a:off x="1354931" y="3485772"/>
            <a:ext cx="6434138" cy="566738"/>
          </a:xfrm>
          <a:prstGeom prst="rect">
            <a:avLst/>
          </a:prstGeom>
          <a:noFill/>
          <a:ln cap="flat" cmpd="thickThin" w="57150">
            <a:solidFill>
              <a:schemeClr val="folHlink"/>
            </a:solidFill>
            <a:prstDash val="solid"/>
            <a:miter lim="800000"/>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
          <p:cNvSpPr txBox="1"/>
          <p:nvPr>
            <p:ph type="title"/>
          </p:nvPr>
        </p:nvSpPr>
        <p:spPr>
          <a:xfrm>
            <a:off x="1333500" y="214953"/>
            <a:ext cx="7033260" cy="72633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SzPts val="3600"/>
              <a:buNone/>
            </a:pPr>
            <a:r>
              <a:rPr lang="en-US">
                <a:solidFill>
                  <a:srgbClr val="7030A0"/>
                </a:solidFill>
                <a:latin typeface="Times New Roman"/>
                <a:ea typeface="Times New Roman"/>
                <a:cs typeface="Times New Roman"/>
                <a:sym typeface="Times New Roman"/>
              </a:rPr>
              <a:t>Pre-requisites</a:t>
            </a:r>
            <a:r>
              <a:rPr b="1" lang="en-US" u="sng"/>
              <a:t> </a:t>
            </a:r>
            <a:endParaRPr>
              <a:latin typeface="Times New Roman"/>
              <a:ea typeface="Times New Roman"/>
              <a:cs typeface="Times New Roman"/>
              <a:sym typeface="Times New Roman"/>
            </a:endParaRPr>
          </a:p>
        </p:txBody>
      </p:sp>
      <p:sp>
        <p:nvSpPr>
          <p:cNvPr id="268" name="Google Shape;268;p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pic>
        <p:nvPicPr>
          <p:cNvPr id="269" name="Google Shape;269;p3"/>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70" name="Google Shape;270;p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71" name="Google Shape;271;p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272" name="Google Shape;272;p3"/>
          <p:cNvSpPr/>
          <p:nvPr/>
        </p:nvSpPr>
        <p:spPr>
          <a:xfrm>
            <a:off x="994020" y="1567257"/>
            <a:ext cx="31197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 Programming and Problem Solving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26" name="Google Shape;626;p30"/>
          <p:cNvSpPr/>
          <p:nvPr/>
        </p:nvSpPr>
        <p:spPr>
          <a:xfrm>
            <a:off x="1071041" y="164348"/>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Example 4</a:t>
            </a:r>
            <a:endParaRPr b="0" i="0" sz="2800" u="none" cap="none" strike="noStrike">
              <a:solidFill>
                <a:srgbClr val="7030A0"/>
              </a:solidFill>
              <a:latin typeface="Times New Roman"/>
              <a:ea typeface="Times New Roman"/>
              <a:cs typeface="Times New Roman"/>
              <a:sym typeface="Times New Roman"/>
            </a:endParaRPr>
          </a:p>
        </p:txBody>
      </p:sp>
      <p:pic>
        <p:nvPicPr>
          <p:cNvPr id="627" name="Google Shape;627;p30"/>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628" name="Google Shape;628;p30"/>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629" name="Google Shape;629;p3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630" name="Google Shape;630;p30"/>
          <p:cNvSpPr/>
          <p:nvPr/>
        </p:nvSpPr>
        <p:spPr>
          <a:xfrm>
            <a:off x="628649" y="733425"/>
            <a:ext cx="8092563" cy="1177215"/>
          </a:xfrm>
          <a:prstGeom prst="rect">
            <a:avLst/>
          </a:prstGeom>
          <a:noFill/>
          <a:ln>
            <a:noFill/>
          </a:ln>
        </p:spPr>
        <p:txBody>
          <a:bodyPr anchorCtr="0" anchor="t" bIns="34275" lIns="68550" spcFirstLastPara="1" rIns="68550" wrap="square" tIns="34275">
            <a:spAutoFit/>
          </a:bodyPr>
          <a:lstStyle/>
          <a:p>
            <a:pPr indent="0" lvl="0" marL="0" marR="0" rtl="0" algn="just">
              <a:lnSpc>
                <a:spcPct val="100000"/>
              </a:lnSpc>
              <a:spcBef>
                <a:spcPts val="0"/>
              </a:spcBef>
              <a:spcAft>
                <a:spcPts val="0"/>
              </a:spcAft>
              <a:buNone/>
            </a:pPr>
            <a:r>
              <a:rPr b="1" i="1" lang="en-US" sz="2400" u="none" cap="none" strike="noStrike">
                <a:solidFill>
                  <a:schemeClr val="dk1"/>
                </a:solidFill>
                <a:latin typeface="Times New Roman"/>
                <a:ea typeface="Times New Roman"/>
                <a:cs typeface="Times New Roman"/>
                <a:sym typeface="Times New Roman"/>
              </a:rPr>
              <a:t>An analog signal has a bit rate of 8000 bps and a baud rate of 1000 baud. How many data elements are carried by each signal element? How many signal elements do we need?</a:t>
            </a:r>
            <a:endParaRPr b="0" i="0" sz="2400" u="none" cap="none" strike="noStrike">
              <a:solidFill>
                <a:srgbClr val="000000"/>
              </a:solidFill>
              <a:latin typeface="Arial"/>
              <a:ea typeface="Arial"/>
              <a:cs typeface="Arial"/>
              <a:sym typeface="Arial"/>
            </a:endParaRPr>
          </a:p>
        </p:txBody>
      </p:sp>
      <p:sp>
        <p:nvSpPr>
          <p:cNvPr id="631" name="Google Shape;631;p30"/>
          <p:cNvSpPr/>
          <p:nvPr/>
        </p:nvSpPr>
        <p:spPr>
          <a:xfrm>
            <a:off x="555522" y="2057398"/>
            <a:ext cx="8165689" cy="1177215"/>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1" lang="en-US" sz="2400" u="none" cap="none" strike="noStrike">
                <a:solidFill>
                  <a:schemeClr val="hlink"/>
                </a:solidFill>
                <a:latin typeface="Times New Roman"/>
                <a:ea typeface="Times New Roman"/>
                <a:cs typeface="Times New Roman"/>
                <a:sym typeface="Times New Roman"/>
              </a:rPr>
              <a:t>Solution</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2400" u="none" cap="none" strike="noStrike">
                <a:solidFill>
                  <a:schemeClr val="dk1"/>
                </a:solidFill>
                <a:latin typeface="Times"/>
                <a:ea typeface="Times"/>
                <a:cs typeface="Times"/>
                <a:sym typeface="Times"/>
              </a:rPr>
              <a:t>In this example, S = 1000 baud, N = 8000bps, and r and L are unknown. We find first the value of r and then the value of L.</a:t>
            </a:r>
            <a:endParaRPr b="0" i="0" sz="2400" u="none" cap="none" strike="noStrike">
              <a:solidFill>
                <a:srgbClr val="000000"/>
              </a:solidFill>
              <a:latin typeface="Arial"/>
              <a:ea typeface="Arial"/>
              <a:cs typeface="Arial"/>
              <a:sym typeface="Arial"/>
            </a:endParaRPr>
          </a:p>
        </p:txBody>
      </p:sp>
      <p:pic>
        <p:nvPicPr>
          <p:cNvPr id="632" name="Google Shape;632;p30"/>
          <p:cNvPicPr preferRelativeResize="0"/>
          <p:nvPr/>
        </p:nvPicPr>
        <p:blipFill rotWithShape="1">
          <a:blip r:embed="rId4">
            <a:alphaModFix/>
          </a:blip>
          <a:srcRect b="0" l="0" r="0" t="0"/>
          <a:stretch/>
        </p:blipFill>
        <p:spPr>
          <a:xfrm>
            <a:off x="2045495" y="3421987"/>
            <a:ext cx="4070747" cy="783431"/>
          </a:xfrm>
          <a:prstGeom prst="rect">
            <a:avLst/>
          </a:prstGeom>
          <a:noFill/>
          <a:ln cap="flat" cmpd="thickThin" w="57150">
            <a:solidFill>
              <a:schemeClr val="folHlink"/>
            </a:solidFill>
            <a:prstDash val="solid"/>
            <a:miter lim="800000"/>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40" name="Google Shape;640;p31"/>
          <p:cNvSpPr/>
          <p:nvPr/>
        </p:nvSpPr>
        <p:spPr>
          <a:xfrm>
            <a:off x="1071041"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C00000"/>
                </a:solidFill>
                <a:latin typeface="Times New Roman"/>
                <a:ea typeface="Times New Roman"/>
                <a:cs typeface="Times New Roman"/>
                <a:sym typeface="Times New Roman"/>
              </a:rPr>
              <a:t>Amplitude Shift Keying (ASK)</a:t>
            </a:r>
            <a:endParaRPr b="1" i="0" sz="2800" u="none" cap="none" strike="noStrike">
              <a:solidFill>
                <a:srgbClr val="C00000"/>
              </a:solidFill>
              <a:latin typeface="Times New Roman"/>
              <a:ea typeface="Times New Roman"/>
              <a:cs typeface="Times New Roman"/>
              <a:sym typeface="Times New Roman"/>
            </a:endParaRPr>
          </a:p>
        </p:txBody>
      </p:sp>
      <p:pic>
        <p:nvPicPr>
          <p:cNvPr id="641" name="Google Shape;641;p31"/>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642" name="Google Shape;642;p31"/>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643" name="Google Shape;643;p3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644" name="Google Shape;644;p31"/>
          <p:cNvPicPr preferRelativeResize="0"/>
          <p:nvPr/>
        </p:nvPicPr>
        <p:blipFill rotWithShape="1">
          <a:blip r:embed="rId4">
            <a:alphaModFix/>
          </a:blip>
          <a:srcRect b="0" l="0" r="0" t="0"/>
          <a:stretch/>
        </p:blipFill>
        <p:spPr>
          <a:xfrm>
            <a:off x="5635324" y="530511"/>
            <a:ext cx="3490828" cy="1199890"/>
          </a:xfrm>
          <a:prstGeom prst="rect">
            <a:avLst/>
          </a:prstGeom>
          <a:noFill/>
          <a:ln>
            <a:noFill/>
          </a:ln>
        </p:spPr>
      </p:pic>
      <p:sp>
        <p:nvSpPr>
          <p:cNvPr id="645" name="Google Shape;645;p31"/>
          <p:cNvSpPr/>
          <p:nvPr/>
        </p:nvSpPr>
        <p:spPr>
          <a:xfrm>
            <a:off x="351220" y="808682"/>
            <a:ext cx="5001365"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In </a:t>
            </a:r>
            <a:r>
              <a:rPr b="0" i="0" lang="en-US" sz="1600" u="none" cap="none" strike="noStrike">
                <a:solidFill>
                  <a:srgbClr val="FF0000"/>
                </a:solidFill>
                <a:latin typeface="Times New Roman"/>
                <a:ea typeface="Times New Roman"/>
                <a:cs typeface="Times New Roman"/>
                <a:sym typeface="Times New Roman"/>
              </a:rPr>
              <a:t>amplitude shift keying</a:t>
            </a:r>
            <a:r>
              <a:rPr b="0" i="0" lang="en-US" sz="1600" u="none" cap="none" strike="noStrike">
                <a:solidFill>
                  <a:srgbClr val="000000"/>
                </a:solidFill>
                <a:latin typeface="Times New Roman"/>
                <a:ea typeface="Times New Roman"/>
                <a:cs typeface="Times New Roman"/>
                <a:sym typeface="Times New Roman"/>
              </a:rPr>
              <a:t>, the amplitude of the carrier signal is varied to create signal elements. Both frequency and phase remain constant while the amplitude changes.</a:t>
            </a:r>
            <a:endParaRPr/>
          </a:p>
        </p:txBody>
      </p:sp>
      <p:pic>
        <p:nvPicPr>
          <p:cNvPr id="646" name="Google Shape;646;p31"/>
          <p:cNvPicPr preferRelativeResize="0"/>
          <p:nvPr/>
        </p:nvPicPr>
        <p:blipFill rotWithShape="1">
          <a:blip r:embed="rId5">
            <a:alphaModFix/>
          </a:blip>
          <a:srcRect b="0" l="0" r="0" t="0"/>
          <a:stretch/>
        </p:blipFill>
        <p:spPr>
          <a:xfrm>
            <a:off x="288670" y="1902134"/>
            <a:ext cx="6915023" cy="1883949"/>
          </a:xfrm>
          <a:prstGeom prst="rect">
            <a:avLst/>
          </a:prstGeom>
          <a:noFill/>
          <a:ln>
            <a:noFill/>
          </a:ln>
        </p:spPr>
      </p:pic>
      <p:sp>
        <p:nvSpPr>
          <p:cNvPr id="647" name="Google Shape;647;p31"/>
          <p:cNvSpPr/>
          <p:nvPr/>
        </p:nvSpPr>
        <p:spPr>
          <a:xfrm>
            <a:off x="503620" y="3815790"/>
            <a:ext cx="8068880" cy="83099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ASK is normally implemented using only two levels. This is referred to </a:t>
            </a:r>
            <a:r>
              <a:rPr b="0" i="0" lang="en-US" sz="1600" u="none" cap="none" strike="noStrike">
                <a:solidFill>
                  <a:srgbClr val="FF0000"/>
                </a:solidFill>
                <a:latin typeface="Times New Roman"/>
                <a:ea typeface="Times New Roman"/>
                <a:cs typeface="Times New Roman"/>
                <a:sym typeface="Times New Roman"/>
              </a:rPr>
              <a:t>as binary amplitude shift keying</a:t>
            </a:r>
            <a:r>
              <a:rPr b="0" i="0" lang="en-US" sz="1600" u="none" cap="none" strike="noStrike">
                <a:solidFill>
                  <a:srgbClr val="000000"/>
                </a:solidFill>
                <a:latin typeface="Times New Roman"/>
                <a:ea typeface="Times New Roman"/>
                <a:cs typeface="Times New Roman"/>
                <a:sym typeface="Times New Roman"/>
              </a:rPr>
              <a:t> or </a:t>
            </a:r>
            <a:r>
              <a:rPr b="0" i="0" lang="en-US" sz="1600" u="none" cap="none" strike="noStrike">
                <a:solidFill>
                  <a:srgbClr val="FF0000"/>
                </a:solidFill>
                <a:latin typeface="Times New Roman"/>
                <a:ea typeface="Times New Roman"/>
                <a:cs typeface="Times New Roman"/>
                <a:sym typeface="Times New Roman"/>
              </a:rPr>
              <a:t>on-off keying (OOK</a:t>
            </a:r>
            <a:r>
              <a:rPr b="0" i="0" lang="en-US" sz="1600" u="none" cap="none" strike="noStrike">
                <a:solidFill>
                  <a:srgbClr val="000000"/>
                </a:solidFill>
                <a:latin typeface="Times New Roman"/>
                <a:ea typeface="Times New Roman"/>
                <a:cs typeface="Times New Roman"/>
                <a:sym typeface="Times New Roman"/>
              </a:rPr>
              <a:t>). The peak amplitude of one signal level is 0; the other is the same as the amplitude of the carrier frequency</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55" name="Google Shape;655;p32"/>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C00000"/>
                </a:solidFill>
                <a:latin typeface="Times New Roman"/>
                <a:ea typeface="Times New Roman"/>
                <a:cs typeface="Times New Roman"/>
                <a:sym typeface="Times New Roman"/>
              </a:rPr>
              <a:t>Bandwidth of Amplitude Shift Keying (ASK)</a:t>
            </a:r>
            <a:endParaRPr b="1" i="0" sz="2800" u="none" cap="none" strike="noStrike">
              <a:solidFill>
                <a:srgbClr val="C00000"/>
              </a:solidFill>
              <a:latin typeface="Times New Roman"/>
              <a:ea typeface="Times New Roman"/>
              <a:cs typeface="Times New Roman"/>
              <a:sym typeface="Times New Roman"/>
            </a:endParaRPr>
          </a:p>
        </p:txBody>
      </p:sp>
      <p:pic>
        <p:nvPicPr>
          <p:cNvPr id="656" name="Google Shape;656;p32"/>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657" name="Google Shape;657;p32"/>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658" name="Google Shape;658;p3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659" name="Google Shape;659;p32"/>
          <p:cNvSpPr/>
          <p:nvPr/>
        </p:nvSpPr>
        <p:spPr>
          <a:xfrm>
            <a:off x="379141" y="977468"/>
            <a:ext cx="8452625" cy="3483005"/>
          </a:xfrm>
          <a:prstGeom prst="rect">
            <a:avLst/>
          </a:prstGeom>
          <a:noFill/>
          <a:ln>
            <a:noFill/>
          </a:ln>
        </p:spPr>
        <p:txBody>
          <a:bodyPr anchorCtr="0" anchor="t" bIns="45700" lIns="91425" spcFirstLastPara="1" rIns="91425" wrap="square" tIns="45700">
            <a:sp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1800" u="none" cap="none" strike="noStrike">
                <a:solidFill>
                  <a:srgbClr val="000000"/>
                </a:solidFill>
                <a:latin typeface="Times New Roman"/>
                <a:ea typeface="Times New Roman"/>
                <a:cs typeface="Times New Roman"/>
                <a:sym typeface="Times New Roman"/>
              </a:rPr>
              <a:t>Carrier signal is only sine wave, the process of modulation produces a non periodic composite signal.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1800" u="none" cap="none" strike="noStrike">
                <a:solidFill>
                  <a:srgbClr val="000000"/>
                </a:solidFill>
                <a:latin typeface="Times New Roman"/>
                <a:ea typeface="Times New Roman"/>
                <a:cs typeface="Times New Roman"/>
                <a:sym typeface="Times New Roman"/>
              </a:rPr>
              <a:t>Bandwidth is proportional to signal rate(baud rate).</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1800" u="none" cap="none" strike="noStrike">
                <a:solidFill>
                  <a:srgbClr val="000000"/>
                </a:solidFill>
                <a:latin typeface="Times New Roman"/>
                <a:ea typeface="Times New Roman"/>
                <a:cs typeface="Times New Roman"/>
                <a:sym typeface="Times New Roman"/>
              </a:rPr>
              <a:t>There is another factor involved called as d, which depends on modulation and filtering process. The value of d is between 0 and 1.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1800" u="none" cap="none" strike="noStrike">
                <a:solidFill>
                  <a:srgbClr val="000000"/>
                </a:solidFill>
                <a:latin typeface="Times New Roman"/>
                <a:ea typeface="Times New Roman"/>
                <a:cs typeface="Times New Roman"/>
                <a:sym typeface="Times New Roman"/>
              </a:rPr>
              <a:t>Bandwidth can be expressed as shown</a:t>
            </a:r>
            <a:endParaRPr/>
          </a:p>
          <a:p>
            <a:pPr indent="0" lvl="0" marL="0" marR="0" rtl="0" algn="ctr">
              <a:lnSpc>
                <a:spcPct val="90000"/>
              </a:lnSpc>
              <a:spcBef>
                <a:spcPts val="1000"/>
              </a:spcBef>
              <a:spcAft>
                <a:spcPts val="0"/>
              </a:spcAft>
              <a:buNone/>
            </a:pPr>
            <a:r>
              <a:rPr b="0" i="0" lang="en-US" sz="1800" u="none" cap="none" strike="noStrike">
                <a:solidFill>
                  <a:srgbClr val="000000"/>
                </a:solidFill>
                <a:latin typeface="Times New Roman"/>
                <a:ea typeface="Times New Roman"/>
                <a:cs typeface="Times New Roman"/>
                <a:sym typeface="Times New Roman"/>
              </a:rPr>
              <a:t>B= (1+d) * S</a:t>
            </a:r>
            <a:endParaRPr/>
          </a:p>
          <a:p>
            <a:pPr indent="0" lvl="0" marL="0" marR="0" rtl="0" algn="l">
              <a:lnSpc>
                <a:spcPct val="90000"/>
              </a:lnSpc>
              <a:spcBef>
                <a:spcPts val="1000"/>
              </a:spcBef>
              <a:spcAft>
                <a:spcPts val="0"/>
              </a:spcAft>
              <a:buNone/>
            </a:pPr>
            <a:r>
              <a:rPr b="0" i="0" lang="en-US" sz="1800" u="none" cap="none" strike="noStrike">
                <a:solidFill>
                  <a:srgbClr val="000000"/>
                </a:solidFill>
                <a:latin typeface="Times New Roman"/>
                <a:ea typeface="Times New Roman"/>
                <a:cs typeface="Times New Roman"/>
                <a:sym typeface="Times New Roman"/>
              </a:rPr>
              <a:t>Where B is the bandwidth and S is the signal rate.</a:t>
            </a:r>
            <a:endParaRPr/>
          </a:p>
          <a:p>
            <a:pPr indent="0" lvl="0" marL="0" marR="0" rtl="0" algn="l">
              <a:lnSpc>
                <a:spcPct val="90000"/>
              </a:lnSpc>
              <a:spcBef>
                <a:spcPts val="1000"/>
              </a:spcBef>
              <a:spcAft>
                <a:spcPts val="0"/>
              </a:spcAft>
              <a:buNone/>
            </a:pPr>
            <a:r>
              <a:rPr b="0" i="0" lang="en-US" sz="1800" u="none" cap="none" strike="noStrike">
                <a:solidFill>
                  <a:srgbClr val="000000"/>
                </a:solidFill>
                <a:latin typeface="Times New Roman"/>
                <a:ea typeface="Times New Roman"/>
                <a:cs typeface="Times New Roman"/>
                <a:sym typeface="Times New Roman"/>
              </a:rPr>
              <a:t>The middle of bandwidth is fc where carrier frequency is located.</a:t>
            </a:r>
            <a:endParaRPr/>
          </a:p>
          <a:p>
            <a:pPr indent="0" lvl="0" marL="0" marR="0" rtl="0" algn="l">
              <a:lnSpc>
                <a:spcPct val="90000"/>
              </a:lnSpc>
              <a:spcBef>
                <a:spcPts val="100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67" name="Google Shape;667;p33"/>
          <p:cNvSpPr/>
          <p:nvPr/>
        </p:nvSpPr>
        <p:spPr>
          <a:xfrm>
            <a:off x="1071041" y="164348"/>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Example 5</a:t>
            </a:r>
            <a:endParaRPr/>
          </a:p>
        </p:txBody>
      </p:sp>
      <p:pic>
        <p:nvPicPr>
          <p:cNvPr id="668" name="Google Shape;668;p33"/>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669" name="Google Shape;669;p3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670" name="Google Shape;670;p3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671" name="Google Shape;671;p33"/>
          <p:cNvSpPr/>
          <p:nvPr/>
        </p:nvSpPr>
        <p:spPr>
          <a:xfrm>
            <a:off x="780835" y="742950"/>
            <a:ext cx="8156687" cy="900216"/>
          </a:xfrm>
          <a:prstGeom prst="rect">
            <a:avLst/>
          </a:prstGeom>
          <a:noFill/>
          <a:ln>
            <a:noFill/>
          </a:ln>
        </p:spPr>
        <p:txBody>
          <a:bodyPr anchorCtr="0" anchor="t" bIns="34275" lIns="68550" spcFirstLastPara="1" rIns="68550" wrap="square" tIns="34275">
            <a:spAutoFit/>
          </a:bodyPr>
          <a:lstStyle/>
          <a:p>
            <a:pPr indent="0" lvl="0" marL="0" marR="0" rtl="0" algn="just">
              <a:lnSpc>
                <a:spcPct val="100000"/>
              </a:lnSpc>
              <a:spcBef>
                <a:spcPts val="0"/>
              </a:spcBef>
              <a:spcAft>
                <a:spcPts val="0"/>
              </a:spcAft>
              <a:buNone/>
            </a:pPr>
            <a:r>
              <a:rPr b="1" i="1" lang="en-US" sz="1800" u="none" cap="none" strike="noStrike">
                <a:solidFill>
                  <a:schemeClr val="dk1"/>
                </a:solidFill>
                <a:latin typeface="Times New Roman"/>
                <a:ea typeface="Times New Roman"/>
                <a:cs typeface="Times New Roman"/>
                <a:sym typeface="Times New Roman"/>
              </a:rPr>
              <a:t>We have an available bandwidth of 100 kHz which spans from 200 to 300 kHz. What are the carrier frequency and the bit rate (N) if we modulated our data by using ASK with d = 1?  </a:t>
            </a:r>
            <a:endParaRPr b="1" i="1" sz="1800" u="none" cap="none" strike="noStrike">
              <a:solidFill>
                <a:schemeClr val="dk1"/>
              </a:solidFill>
              <a:latin typeface="Times New Roman"/>
              <a:ea typeface="Times New Roman"/>
              <a:cs typeface="Times New Roman"/>
              <a:sym typeface="Times New Roman"/>
            </a:endParaRPr>
          </a:p>
        </p:txBody>
      </p:sp>
      <p:sp>
        <p:nvSpPr>
          <p:cNvPr id="672" name="Google Shape;672;p33"/>
          <p:cNvSpPr/>
          <p:nvPr/>
        </p:nvSpPr>
        <p:spPr>
          <a:xfrm>
            <a:off x="442452" y="1514631"/>
            <a:ext cx="8495070" cy="3377817"/>
          </a:xfrm>
          <a:prstGeom prst="rect">
            <a:avLst/>
          </a:prstGeom>
          <a:noFill/>
          <a:ln>
            <a:noFill/>
          </a:ln>
        </p:spPr>
        <p:txBody>
          <a:bodyPr anchorCtr="0" anchor="t" bIns="34275" lIns="68550" spcFirstLastPara="1" rIns="68550" wrap="square" tIns="34275">
            <a:spAutoFit/>
          </a:bodyPr>
          <a:lstStyle/>
          <a:p>
            <a:pPr indent="0" lvl="0" marL="0" marR="0" rtl="0" algn="just">
              <a:lnSpc>
                <a:spcPct val="100000"/>
              </a:lnSpc>
              <a:spcBef>
                <a:spcPts val="0"/>
              </a:spcBef>
              <a:spcAft>
                <a:spcPts val="0"/>
              </a:spcAft>
              <a:buNone/>
            </a:pPr>
            <a:r>
              <a:rPr b="1" i="1" lang="en-US" sz="2100" u="none" cap="none" strike="noStrike">
                <a:solidFill>
                  <a:schemeClr val="hlink"/>
                </a:solidFill>
                <a:latin typeface="Times New Roman"/>
                <a:ea typeface="Times New Roman"/>
                <a:cs typeface="Times New Roman"/>
                <a:sym typeface="Times New Roman"/>
              </a:rPr>
              <a:t>Solution</a:t>
            </a:r>
            <a:endParaRPr b="0" i="0" sz="105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1" lang="en-US" sz="1600" u="none" cap="none" strike="noStrike">
                <a:solidFill>
                  <a:schemeClr val="dk1"/>
                </a:solidFill>
                <a:latin typeface="Times"/>
                <a:ea typeface="Times"/>
                <a:cs typeface="Times"/>
                <a:sym typeface="Times"/>
              </a:rPr>
              <a:t>The middle of the bandwidth is located at 250 kHz. This means that our carrier frequency can be at f</a:t>
            </a:r>
            <a:r>
              <a:rPr b="1" baseline="-25000" i="1" lang="en-US" sz="1600" u="none" cap="none" strike="noStrike">
                <a:solidFill>
                  <a:schemeClr val="dk1"/>
                </a:solidFill>
                <a:latin typeface="Times"/>
                <a:ea typeface="Times"/>
                <a:cs typeface="Times"/>
                <a:sym typeface="Times"/>
              </a:rPr>
              <a:t>c</a:t>
            </a:r>
            <a:r>
              <a:rPr b="1" i="1" lang="en-US" sz="1600" u="none" cap="none" strike="noStrike">
                <a:solidFill>
                  <a:schemeClr val="dk1"/>
                </a:solidFill>
                <a:latin typeface="Times"/>
                <a:ea typeface="Times"/>
                <a:cs typeface="Times"/>
                <a:sym typeface="Times"/>
              </a:rPr>
              <a:t> = 250 kHz. We can use the formula for bandwidth to find the bit rate (with d = 1 and r = 1).  </a:t>
            </a:r>
            <a:endParaRPr/>
          </a:p>
          <a:p>
            <a:pPr indent="0" lvl="0" marL="0" marR="0" rtl="0" algn="just">
              <a:lnSpc>
                <a:spcPct val="100000"/>
              </a:lnSpc>
              <a:spcBef>
                <a:spcPts val="0"/>
              </a:spcBef>
              <a:spcAft>
                <a:spcPts val="0"/>
              </a:spcAft>
              <a:buNone/>
            </a:pPr>
            <a:r>
              <a:t/>
            </a:r>
            <a:endParaRPr b="1" i="1" sz="1600" u="none" cap="none" strike="noStrike">
              <a:solidFill>
                <a:schemeClr val="dk1"/>
              </a:solidFill>
              <a:latin typeface="Times"/>
              <a:ea typeface="Times"/>
              <a:cs typeface="Times"/>
              <a:sym typeface="Times"/>
            </a:endParaRPr>
          </a:p>
          <a:p>
            <a:pPr indent="0" lvl="0" marL="0" marR="0" rtl="0" algn="just">
              <a:lnSpc>
                <a:spcPct val="100000"/>
              </a:lnSpc>
              <a:spcBef>
                <a:spcPts val="0"/>
              </a:spcBef>
              <a:spcAft>
                <a:spcPts val="0"/>
              </a:spcAft>
              <a:buNone/>
            </a:pPr>
            <a:r>
              <a:rPr b="1" i="1" lang="en-US" sz="1600" u="none" cap="none" strike="noStrike">
                <a:solidFill>
                  <a:schemeClr val="dk1"/>
                </a:solidFill>
                <a:latin typeface="Times New Roman"/>
                <a:ea typeface="Times New Roman"/>
                <a:cs typeface="Times New Roman"/>
                <a:sym typeface="Times New Roman"/>
              </a:rPr>
              <a:t>Bandwidth = (1+d) * baud rate S</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1" i="1"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1" lang="en-US" sz="1600" u="none" cap="none" strike="noStrike">
                <a:solidFill>
                  <a:schemeClr val="dk1"/>
                </a:solidFill>
                <a:latin typeface="Times New Roman"/>
                <a:ea typeface="Times New Roman"/>
                <a:cs typeface="Times New Roman"/>
                <a:sym typeface="Times New Roman"/>
              </a:rPr>
              <a:t>Don’t want to know baud rate S, we want to know bit rate N, so substitute S = </a:t>
            </a:r>
            <a:r>
              <a:rPr b="1" i="1" lang="en-US" sz="1600" u="none" cap="none" strike="noStrike">
                <a:solidFill>
                  <a:srgbClr val="FF0000"/>
                </a:solidFill>
                <a:latin typeface="Times New Roman"/>
                <a:ea typeface="Times New Roman"/>
                <a:cs typeface="Times New Roman"/>
                <a:sym typeface="Times New Roman"/>
              </a:rPr>
              <a:t>N * 1/r</a:t>
            </a:r>
            <a:endParaRPr b="1" i="1"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1" i="1"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1" lang="en-US" sz="1600" u="none" cap="none" strike="noStrike">
                <a:solidFill>
                  <a:schemeClr val="dk1"/>
                </a:solidFill>
                <a:latin typeface="Times New Roman"/>
                <a:ea typeface="Times New Roman"/>
                <a:cs typeface="Times New Roman"/>
                <a:sym typeface="Times New Roman"/>
              </a:rPr>
              <a:t>Bandwidth = (1+d) * </a:t>
            </a:r>
            <a:r>
              <a:rPr b="1" i="1" lang="en-US" sz="1600" u="none" cap="none" strike="noStrike">
                <a:solidFill>
                  <a:srgbClr val="FF0000"/>
                </a:solidFill>
                <a:latin typeface="Times New Roman"/>
                <a:ea typeface="Times New Roman"/>
                <a:cs typeface="Times New Roman"/>
                <a:sym typeface="Times New Roman"/>
              </a:rPr>
              <a:t>N * 1/r</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1" lang="en-US" sz="1600" u="none" cap="none" strike="noStrike">
                <a:solidFill>
                  <a:schemeClr val="dk1"/>
                </a:solidFill>
                <a:latin typeface="Times New Roman"/>
                <a:ea typeface="Times New Roman"/>
                <a:cs typeface="Times New Roman"/>
                <a:sym typeface="Times New Roman"/>
              </a:rPr>
              <a:t>100kHz = 2 N * 1/1		(given r=1 and d=1)</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1" lang="en-US" sz="1600" u="none" cap="none" strike="noStrike">
                <a:solidFill>
                  <a:schemeClr val="dk1"/>
                </a:solidFill>
                <a:latin typeface="Times New Roman"/>
                <a:ea typeface="Times New Roman"/>
                <a:cs typeface="Times New Roman"/>
                <a:sym typeface="Times New Roman"/>
              </a:rPr>
              <a:t>100kHz = 2N</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1" lang="en-US" sz="1600" u="none" cap="none" strike="noStrike">
                <a:solidFill>
                  <a:srgbClr val="FF0000"/>
                </a:solidFill>
                <a:latin typeface="Times New Roman"/>
                <a:ea typeface="Times New Roman"/>
                <a:cs typeface="Times New Roman"/>
                <a:sym typeface="Times New Roman"/>
              </a:rPr>
              <a:t>N = 50 kbps</a:t>
            </a:r>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80" name="Google Shape;680;p34"/>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Amplitude Shift Keying (ASK)</a:t>
            </a:r>
            <a:endParaRPr b="1" i="0" sz="2800" u="none" cap="none" strike="noStrike">
              <a:solidFill>
                <a:srgbClr val="7030A0"/>
              </a:solidFill>
              <a:latin typeface="Times New Roman"/>
              <a:ea typeface="Times New Roman"/>
              <a:cs typeface="Times New Roman"/>
              <a:sym typeface="Times New Roman"/>
            </a:endParaRPr>
          </a:p>
        </p:txBody>
      </p:sp>
      <p:pic>
        <p:nvPicPr>
          <p:cNvPr id="681" name="Google Shape;681;p34"/>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682" name="Google Shape;682;p3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683" name="Google Shape;683;p3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684" name="Google Shape;684;p34"/>
          <p:cNvSpPr/>
          <p:nvPr/>
        </p:nvSpPr>
        <p:spPr>
          <a:xfrm>
            <a:off x="228600" y="719474"/>
            <a:ext cx="8686800" cy="403183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Advantages</a:t>
            </a:r>
            <a:endParaRPr/>
          </a:p>
          <a:p>
            <a:pPr indent="-285750" lvl="0" marL="285750" marR="0" rtl="0" algn="just">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It can be used to transmit digital data over optical fiber.</a:t>
            </a:r>
            <a:endParaRPr/>
          </a:p>
          <a:p>
            <a:pPr indent="-285750" lvl="0" marL="285750" marR="0" rtl="0" algn="just">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The receiver and transmitter have a simple design which also makes it comparatively inexpensive.</a:t>
            </a:r>
            <a:endParaRPr/>
          </a:p>
          <a:p>
            <a:pPr indent="-285750" lvl="0" marL="285750" marR="0" rtl="0" algn="just">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It uses lesser bandwidth as compared to FSK thus it offers high bandwidth efficiency.</a:t>
            </a:r>
            <a:endParaRPr/>
          </a:p>
          <a:p>
            <a:pPr indent="0" lvl="0" marL="0" marR="0" rtl="0" algn="just">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Disadvantages</a:t>
            </a:r>
            <a:endParaRPr/>
          </a:p>
          <a:p>
            <a:pPr indent="-285750" lvl="0" marL="285750" marR="0" rtl="0" algn="just">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It is susceptible to noise interference and entire transmissions could be lost due to this.</a:t>
            </a:r>
            <a:endParaRPr/>
          </a:p>
          <a:p>
            <a:pPr indent="-285750" lvl="0" marL="285750" marR="0" rtl="0" algn="just">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It has lower power efficiency</a:t>
            </a:r>
            <a:endParaRPr/>
          </a:p>
          <a:p>
            <a:pPr indent="-285750" lvl="0" marL="285750" marR="0" rtl="0" algn="just">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ASK techniques are not suitable for high bit rate data transmission</a:t>
            </a:r>
            <a:endParaRPr/>
          </a:p>
          <a:p>
            <a:pPr indent="0" lvl="0" marL="0" marR="0" rtl="0" algn="just">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Applications</a:t>
            </a:r>
            <a:endParaRPr b="0" i="0" sz="16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Home automation devices.</a:t>
            </a:r>
            <a:endParaRPr/>
          </a:p>
          <a:p>
            <a:pPr indent="-285750" lvl="0" marL="285750" marR="0" rtl="0" algn="just">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Industrial networks devices.</a:t>
            </a:r>
            <a:endParaRPr/>
          </a:p>
          <a:p>
            <a:pPr indent="-285750" lvl="0" marL="285750" marR="0" rtl="0" algn="just">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Wireless base stations.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92" name="Google Shape;692;p35"/>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Frequency Shift Keying (FSK)</a:t>
            </a:r>
            <a:endParaRPr b="1" i="0" sz="2800" u="none" cap="none" strike="noStrike">
              <a:solidFill>
                <a:srgbClr val="7030A0"/>
              </a:solidFill>
              <a:latin typeface="Times New Roman"/>
              <a:ea typeface="Times New Roman"/>
              <a:cs typeface="Times New Roman"/>
              <a:sym typeface="Times New Roman"/>
            </a:endParaRPr>
          </a:p>
        </p:txBody>
      </p:sp>
      <p:pic>
        <p:nvPicPr>
          <p:cNvPr id="693" name="Google Shape;693;p3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694" name="Google Shape;694;p35"/>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695" name="Google Shape;695;p3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696" name="Google Shape;696;p35"/>
          <p:cNvPicPr preferRelativeResize="0"/>
          <p:nvPr/>
        </p:nvPicPr>
        <p:blipFill rotWithShape="1">
          <a:blip r:embed="rId4">
            <a:alphaModFix/>
          </a:blip>
          <a:srcRect b="0" l="0" r="0" t="0"/>
          <a:stretch/>
        </p:blipFill>
        <p:spPr>
          <a:xfrm>
            <a:off x="1109671" y="2571750"/>
            <a:ext cx="6924657" cy="2134286"/>
          </a:xfrm>
          <a:prstGeom prst="rect">
            <a:avLst/>
          </a:prstGeom>
          <a:noFill/>
          <a:ln>
            <a:noFill/>
          </a:ln>
        </p:spPr>
      </p:pic>
      <p:sp>
        <p:nvSpPr>
          <p:cNvPr id="697" name="Google Shape;697;p35"/>
          <p:cNvSpPr/>
          <p:nvPr/>
        </p:nvSpPr>
        <p:spPr>
          <a:xfrm>
            <a:off x="149873" y="715901"/>
            <a:ext cx="8872616" cy="195438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In frequency shift keying, the frequency of the carrier signal is varied to represent</a:t>
            </a:r>
            <a:endParaRPr/>
          </a:p>
          <a:p>
            <a:pPr indent="-285750" lvl="0" marL="285750" marR="0" rtl="0" algn="l">
              <a:lnSpc>
                <a:spcPct val="100000"/>
              </a:lnSpc>
              <a:spcBef>
                <a:spcPts val="0"/>
              </a:spcBef>
              <a:spcAft>
                <a:spcPts val="0"/>
              </a:spcAft>
              <a:buClr>
                <a:srgbClr val="000000"/>
              </a:buClr>
              <a:buSzPts val="2250"/>
              <a:buFont typeface="Arial"/>
              <a:buChar char="•"/>
            </a:pPr>
            <a:r>
              <a:rPr b="0" i="0" lang="en-US" sz="1500" u="none" cap="none" strike="noStrike">
                <a:solidFill>
                  <a:srgbClr val="000000"/>
                </a:solidFill>
                <a:latin typeface="Times New Roman"/>
                <a:ea typeface="Times New Roman"/>
                <a:cs typeface="Times New Roman"/>
                <a:sym typeface="Times New Roman"/>
              </a:rPr>
              <a:t>data. The frequency of the modulated signal is constant for the duration of one signal element, but changes for the next signal element if the data element changes. </a:t>
            </a:r>
            <a:r>
              <a:rPr b="0" i="0" lang="en-US" sz="1500" u="none" cap="none" strike="noStrike">
                <a:solidFill>
                  <a:srgbClr val="FF0000"/>
                </a:solidFill>
                <a:latin typeface="Times New Roman"/>
                <a:ea typeface="Times New Roman"/>
                <a:cs typeface="Times New Roman"/>
                <a:sym typeface="Times New Roman"/>
              </a:rPr>
              <a:t>Both amplitude and phase remain constant for all signal elements</a:t>
            </a:r>
            <a:r>
              <a:rPr b="0" i="0" lang="en-US" sz="1500" u="none" cap="none" strike="noStrike">
                <a:solidFill>
                  <a:srgbClr val="FF0000"/>
                </a:solidFill>
                <a:latin typeface="Arial"/>
                <a:ea typeface="Arial"/>
                <a:cs typeface="Arial"/>
                <a:sym typeface="Arial"/>
              </a:rPr>
              <a:t>.</a:t>
            </a:r>
            <a:endParaRPr/>
          </a:p>
          <a:p>
            <a:pPr indent="-285750" lvl="0" marL="285750" marR="0" rtl="0" algn="l">
              <a:lnSpc>
                <a:spcPct val="100000"/>
              </a:lnSpc>
              <a:spcBef>
                <a:spcPts val="0"/>
              </a:spcBef>
              <a:spcAft>
                <a:spcPts val="0"/>
              </a:spcAft>
              <a:buClr>
                <a:srgbClr val="000000"/>
              </a:buClr>
              <a:buSzPts val="2250"/>
              <a:buFont typeface="Arial"/>
              <a:buChar char="•"/>
            </a:pPr>
            <a:r>
              <a:rPr b="0" i="0" lang="en-US" sz="1500" u="none" cap="none" strike="noStrike">
                <a:solidFill>
                  <a:schemeClr val="dk1"/>
                </a:solidFill>
                <a:latin typeface="Times New Roman"/>
                <a:ea typeface="Times New Roman"/>
                <a:cs typeface="Times New Roman"/>
                <a:sym typeface="Times New Roman"/>
              </a:rPr>
              <a:t>Carrier signal are simple sine waves, but modulation creates a non periodic composite signal with continuous frequencies. We can say that FSK as two ASK signal with its own carrier frequencies (f1 or f2). The Difference between two frequencies is 2Df then the </a:t>
            </a:r>
            <a:r>
              <a:rPr b="0" i="0" lang="en-US" sz="1500" u="none" cap="none" strike="noStrike">
                <a:solidFill>
                  <a:srgbClr val="FF0000"/>
                </a:solidFill>
                <a:latin typeface="Times New Roman"/>
                <a:ea typeface="Times New Roman"/>
                <a:cs typeface="Times New Roman"/>
                <a:sym typeface="Times New Roman"/>
              </a:rPr>
              <a:t>required bandwidth is   B= (1+d)*S + 2Df</a:t>
            </a:r>
            <a:endParaRPr b="0" i="0" sz="1500" u="none" cap="none" strike="noStrike">
              <a:solidFill>
                <a:srgbClr val="FF0000"/>
              </a:solidFill>
              <a:latin typeface="Times New Roman"/>
              <a:ea typeface="Times New Roman"/>
              <a:cs typeface="Times New Roman"/>
              <a:sym typeface="Times New Roman"/>
            </a:endParaRPr>
          </a:p>
          <a:p>
            <a:pPr indent="-133350" lvl="0" marL="285750" marR="0" rtl="0" algn="l">
              <a:lnSpc>
                <a:spcPct val="100000"/>
              </a:lnSpc>
              <a:spcBef>
                <a:spcPts val="0"/>
              </a:spcBef>
              <a:spcAft>
                <a:spcPts val="0"/>
              </a:spcAft>
              <a:buClr>
                <a:srgbClr val="000000"/>
              </a:buClr>
              <a:buSzPts val="2400"/>
              <a:buFont typeface="Arial"/>
              <a:buNone/>
            </a:pPr>
            <a:r>
              <a:t/>
            </a:r>
            <a:endParaRPr b="0" i="0" sz="1600" u="none" cap="none" strike="noStrike">
              <a:solidFill>
                <a:srgbClr val="FF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05" name="Google Shape;705;p36"/>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Frequency Shift Keying (FSK)</a:t>
            </a:r>
            <a:endParaRPr b="1" i="0" sz="2800" u="none" cap="none" strike="noStrike">
              <a:solidFill>
                <a:srgbClr val="7030A0"/>
              </a:solidFill>
              <a:latin typeface="Times New Roman"/>
              <a:ea typeface="Times New Roman"/>
              <a:cs typeface="Times New Roman"/>
              <a:sym typeface="Times New Roman"/>
            </a:endParaRPr>
          </a:p>
        </p:txBody>
      </p:sp>
      <p:pic>
        <p:nvPicPr>
          <p:cNvPr id="706" name="Google Shape;706;p36"/>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707" name="Google Shape;707;p36"/>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708" name="Google Shape;708;p3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709" name="Google Shape;709;p36"/>
          <p:cNvSpPr/>
          <p:nvPr/>
        </p:nvSpPr>
        <p:spPr>
          <a:xfrm>
            <a:off x="228600" y="719474"/>
            <a:ext cx="8686800"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Advantages</a:t>
            </a:r>
            <a:endParaRPr/>
          </a:p>
          <a:p>
            <a:pPr indent="-285750" lvl="0" marL="285750" marR="0" rtl="0" algn="just">
              <a:lnSpc>
                <a:spcPct val="15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 The antenna size reduced.</a:t>
            </a:r>
            <a:endParaRPr/>
          </a:p>
          <a:p>
            <a:pPr indent="-285750" lvl="0" marL="285750" marR="0" rtl="0" algn="just">
              <a:lnSpc>
                <a:spcPct val="15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Avoid multiplexing of signals, decrease the SNR.</a:t>
            </a:r>
            <a:endParaRPr/>
          </a:p>
          <a:p>
            <a:pPr indent="-285750" lvl="0" marL="285750" marR="0" rtl="0" algn="just">
              <a:lnSpc>
                <a:spcPct val="15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Long-range communication can be possible.</a:t>
            </a:r>
            <a:endParaRPr/>
          </a:p>
          <a:p>
            <a:pPr indent="-133350" lvl="0" marL="285750" marR="0" rtl="0" algn="just">
              <a:lnSpc>
                <a:spcPct val="150000"/>
              </a:lnSpc>
              <a:spcBef>
                <a:spcPts val="0"/>
              </a:spcBef>
              <a:spcAft>
                <a:spcPts val="0"/>
              </a:spcAft>
              <a:buClr>
                <a:srgbClr val="00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Disadvantages</a:t>
            </a:r>
            <a:endParaRPr/>
          </a:p>
          <a:p>
            <a:pPr indent="-285750" lvl="0" marL="285750" marR="0" rtl="0" algn="just">
              <a:lnSpc>
                <a:spcPct val="15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It uses larger bandwidth compare to ASK and PSK. Hence it is not bandwidth efficient.</a:t>
            </a:r>
            <a:endParaRPr/>
          </a:p>
          <a:p>
            <a:pPr indent="-285750" lvl="0" marL="285750" marR="0" rtl="0" algn="just">
              <a:lnSpc>
                <a:spcPct val="15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The bit error rate is less in AEGN channel than phase shift keying.</a:t>
            </a:r>
            <a:r>
              <a:rPr b="1" i="0" lang="en-US" sz="1600" u="none" cap="none" strike="noStrike">
                <a:solidFill>
                  <a:srgbClr val="FF0000"/>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17" name="Google Shape;717;p37"/>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Phase Shift Keying (PSK)</a:t>
            </a:r>
            <a:endParaRPr b="1" i="0" sz="2800" u="none" cap="none" strike="noStrike">
              <a:solidFill>
                <a:srgbClr val="7030A0"/>
              </a:solidFill>
              <a:latin typeface="Times New Roman"/>
              <a:ea typeface="Times New Roman"/>
              <a:cs typeface="Times New Roman"/>
              <a:sym typeface="Times New Roman"/>
            </a:endParaRPr>
          </a:p>
        </p:txBody>
      </p:sp>
      <p:pic>
        <p:nvPicPr>
          <p:cNvPr id="718" name="Google Shape;718;p37"/>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719" name="Google Shape;719;p3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720" name="Google Shape;720;p3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721" name="Google Shape;721;p37"/>
          <p:cNvSpPr/>
          <p:nvPr/>
        </p:nvSpPr>
        <p:spPr>
          <a:xfrm>
            <a:off x="228600" y="719474"/>
            <a:ext cx="8686800" cy="95406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2400"/>
              <a:buFont typeface="Calibri"/>
              <a:buChar char="•"/>
            </a:pPr>
            <a:r>
              <a:rPr b="0" i="0" lang="en-US" sz="1600" u="none" cap="none" strike="noStrike">
                <a:solidFill>
                  <a:schemeClr val="dk1"/>
                </a:solidFill>
                <a:latin typeface="Times New Roman"/>
                <a:ea typeface="Times New Roman"/>
                <a:cs typeface="Times New Roman"/>
                <a:sym typeface="Times New Roman"/>
              </a:rPr>
              <a:t>In phase shift keying, the phase of the carrier is varied to represent two or more different signal elements. Both peak amplitude and frequency remain constant as the phase changes.</a:t>
            </a:r>
            <a:endParaRPr/>
          </a:p>
          <a:p>
            <a:pPr indent="-133350" lvl="0" marL="285750" marR="0" rtl="0" algn="just">
              <a:lnSpc>
                <a:spcPct val="150000"/>
              </a:lnSpc>
              <a:spcBef>
                <a:spcPts val="0"/>
              </a:spcBef>
              <a:spcAft>
                <a:spcPts val="0"/>
              </a:spcAft>
              <a:buClr>
                <a:srgbClr val="00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pic>
        <p:nvPicPr>
          <p:cNvPr id="722" name="Google Shape;722;p37"/>
          <p:cNvPicPr preferRelativeResize="0"/>
          <p:nvPr/>
        </p:nvPicPr>
        <p:blipFill rotWithShape="1">
          <a:blip r:embed="rId4">
            <a:alphaModFix/>
          </a:blip>
          <a:srcRect b="0" l="0" r="0" t="0"/>
          <a:stretch/>
        </p:blipFill>
        <p:spPr>
          <a:xfrm>
            <a:off x="628650" y="1447841"/>
            <a:ext cx="7886700" cy="2118116"/>
          </a:xfrm>
          <a:prstGeom prst="rect">
            <a:avLst/>
          </a:prstGeom>
          <a:noFill/>
          <a:ln>
            <a:noFill/>
          </a:ln>
        </p:spPr>
      </p:pic>
      <p:sp>
        <p:nvSpPr>
          <p:cNvPr id="723" name="Google Shape;723;p37"/>
          <p:cNvSpPr txBox="1"/>
          <p:nvPr/>
        </p:nvSpPr>
        <p:spPr>
          <a:xfrm>
            <a:off x="51705" y="3565393"/>
            <a:ext cx="1746647" cy="34621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Times New Roman"/>
                <a:ea typeface="Times New Roman"/>
                <a:cs typeface="Times New Roman"/>
                <a:sym typeface="Times New Roman"/>
              </a:rPr>
              <a:t>d = 0 for PSK</a:t>
            </a:r>
            <a:endParaRPr b="0" i="0" sz="1800" u="none" cap="none" strike="noStrike">
              <a:solidFill>
                <a:srgbClr val="FF0000"/>
              </a:solidFill>
              <a:latin typeface="Times New Roman"/>
              <a:ea typeface="Times New Roman"/>
              <a:cs typeface="Times New Roman"/>
              <a:sym typeface="Times New Roman"/>
            </a:endParaRPr>
          </a:p>
        </p:txBody>
      </p:sp>
      <p:sp>
        <p:nvSpPr>
          <p:cNvPr id="724" name="Google Shape;724;p37"/>
          <p:cNvSpPr txBox="1"/>
          <p:nvPr/>
        </p:nvSpPr>
        <p:spPr>
          <a:xfrm>
            <a:off x="289696" y="3924285"/>
            <a:ext cx="8564608" cy="561662"/>
          </a:xfrm>
          <a:prstGeom prst="rect">
            <a:avLst/>
          </a:prstGeom>
          <a:noFill/>
          <a:ln>
            <a:noFill/>
          </a:ln>
        </p:spPr>
        <p:txBody>
          <a:bodyPr anchorCtr="0" anchor="t" bIns="34275" lIns="68550" spcFirstLastPara="1" rIns="68550" wrap="square" tIns="34275">
            <a:spAutoFit/>
          </a:bodyPr>
          <a:lstStyle/>
          <a:p>
            <a:pPr indent="-285750" lvl="0" marL="285750" marR="0" rtl="0" algn="l">
              <a:lnSpc>
                <a:spcPct val="10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Bandwidth is same as that for binary ASK, but less than that for Binary FSK (BFSK). No Bandwidth is wasted for separating two carrier signal</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32" name="Google Shape;732;p38"/>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Phase Shift Keying (PSK)</a:t>
            </a:r>
            <a:endParaRPr b="1" i="0" sz="2800" u="none" cap="none" strike="noStrike">
              <a:solidFill>
                <a:srgbClr val="7030A0"/>
              </a:solidFill>
              <a:latin typeface="Times New Roman"/>
              <a:ea typeface="Times New Roman"/>
              <a:cs typeface="Times New Roman"/>
              <a:sym typeface="Times New Roman"/>
            </a:endParaRPr>
          </a:p>
        </p:txBody>
      </p:sp>
      <p:pic>
        <p:nvPicPr>
          <p:cNvPr id="733" name="Google Shape;733;p38"/>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734" name="Google Shape;734;p38"/>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735" name="Google Shape;735;p3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736" name="Google Shape;736;p38"/>
          <p:cNvSpPr/>
          <p:nvPr/>
        </p:nvSpPr>
        <p:spPr>
          <a:xfrm>
            <a:off x="228600" y="719474"/>
            <a:ext cx="8686800" cy="395488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30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Binary PSK is as simple as binary ASK with one big advantage-it is less susceptible to noise. In ASK, the criterion for bit detection is the amplitude of the signal; in PSK, it is the phase. </a:t>
            </a:r>
            <a:endParaRPr/>
          </a:p>
          <a:p>
            <a:pPr indent="-285750" lvl="0" marL="285750" marR="0" rtl="0" algn="just">
              <a:lnSpc>
                <a:spcPct val="150000"/>
              </a:lnSpc>
              <a:spcBef>
                <a:spcPts val="60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Noise can change the amplitude easier than it can change the phase. </a:t>
            </a:r>
            <a:endParaRPr/>
          </a:p>
          <a:p>
            <a:pPr indent="-285750" lvl="0" marL="285750" marR="0" rtl="0" algn="just">
              <a:lnSpc>
                <a:spcPct val="150000"/>
              </a:lnSpc>
              <a:spcBef>
                <a:spcPts val="60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In other words, PSK is less susceptible to noise than ASK. PSK is superior to FSK because we do not need two carrier signals.</a:t>
            </a:r>
            <a:endParaRPr/>
          </a:p>
          <a:p>
            <a:pPr indent="0" lvl="0" marL="0" marR="0" rtl="0" algn="just">
              <a:lnSpc>
                <a:spcPct val="150000"/>
              </a:lnSpc>
              <a:spcBef>
                <a:spcPts val="600"/>
              </a:spcBef>
              <a:spcAft>
                <a:spcPts val="0"/>
              </a:spcAft>
              <a:buNone/>
            </a:pPr>
            <a:r>
              <a:rPr b="1" i="0" lang="en-US" sz="1600" u="none" cap="none" strike="noStrike">
                <a:solidFill>
                  <a:srgbClr val="FF0000"/>
                </a:solidFill>
                <a:latin typeface="Times New Roman"/>
                <a:ea typeface="Times New Roman"/>
                <a:cs typeface="Times New Roman"/>
                <a:sym typeface="Times New Roman"/>
              </a:rPr>
              <a:t>Advantages</a:t>
            </a:r>
            <a:endParaRPr b="0" i="0" sz="1600" u="none" cap="none" strike="noStrike">
              <a:solidFill>
                <a:srgbClr val="FF0000"/>
              </a:solidFill>
              <a:latin typeface="Times New Roman"/>
              <a:ea typeface="Times New Roman"/>
              <a:cs typeface="Times New Roman"/>
              <a:sym typeface="Times New Roman"/>
            </a:endParaRPr>
          </a:p>
          <a:p>
            <a:pPr indent="-285750" lvl="0" marL="285750" marR="0" rtl="0" algn="just">
              <a:lnSpc>
                <a:spcPct val="150000"/>
              </a:lnSpc>
              <a:spcBef>
                <a:spcPts val="60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It is more power efficient modulation technique compare to ASK and FSK.</a:t>
            </a:r>
            <a:endParaRPr/>
          </a:p>
          <a:p>
            <a:pPr indent="0" lvl="0" marL="0" marR="0" rtl="0" algn="just">
              <a:lnSpc>
                <a:spcPct val="150000"/>
              </a:lnSpc>
              <a:spcBef>
                <a:spcPts val="600"/>
              </a:spcBef>
              <a:spcAft>
                <a:spcPts val="0"/>
              </a:spcAft>
              <a:buNone/>
            </a:pPr>
            <a:r>
              <a:rPr b="1" i="0" lang="en-US" sz="1600" u="none" cap="none" strike="noStrike">
                <a:solidFill>
                  <a:srgbClr val="FF0000"/>
                </a:solidFill>
                <a:latin typeface="Times New Roman"/>
                <a:ea typeface="Times New Roman"/>
                <a:cs typeface="Times New Roman"/>
                <a:sym typeface="Times New Roman"/>
              </a:rPr>
              <a:t>Disadvantages</a:t>
            </a:r>
            <a:endParaRPr b="0" i="0" sz="1600" u="none" cap="none" strike="noStrike">
              <a:solidFill>
                <a:srgbClr val="FF0000"/>
              </a:solidFill>
              <a:latin typeface="Times New Roman"/>
              <a:ea typeface="Times New Roman"/>
              <a:cs typeface="Times New Roman"/>
              <a:sym typeface="Times New Roman"/>
            </a:endParaRPr>
          </a:p>
          <a:p>
            <a:pPr indent="-285750" lvl="0" marL="285750" marR="0" rtl="0" algn="just">
              <a:lnSpc>
                <a:spcPct val="150000"/>
              </a:lnSpc>
              <a:spcBef>
                <a:spcPts val="600"/>
              </a:spcBef>
              <a:spcAft>
                <a:spcPts val="30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It has lower bandwidth efficiency.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39"/>
          <p:cNvSpPr txBox="1"/>
          <p:nvPr>
            <p:ph type="title"/>
          </p:nvPr>
        </p:nvSpPr>
        <p:spPr>
          <a:xfrm>
            <a:off x="628650" y="710802"/>
            <a:ext cx="7886700" cy="557214"/>
          </a:xfrm>
          <a:prstGeom prst="rect">
            <a:avLst/>
          </a:prstGeom>
          <a:noFill/>
          <a:ln>
            <a:noFill/>
          </a:ln>
        </p:spPr>
        <p:txBody>
          <a:bodyPr anchorCtr="0" anchor="ctr" bIns="34275" lIns="68550" spcFirstLastPara="1" rIns="68550" wrap="square" tIns="34275">
            <a:normAutofit/>
          </a:bodyPr>
          <a:lstStyle/>
          <a:p>
            <a:pPr indent="0" lvl="0" marL="0" rtl="0" algn="ctr">
              <a:lnSpc>
                <a:spcPct val="90000"/>
              </a:lnSpc>
              <a:spcBef>
                <a:spcPts val="0"/>
              </a:spcBef>
              <a:spcAft>
                <a:spcPts val="0"/>
              </a:spcAft>
              <a:buClr>
                <a:srgbClr val="0070C0"/>
              </a:buClr>
              <a:buSzPts val="4400"/>
              <a:buNone/>
            </a:pPr>
            <a:r>
              <a:rPr b="1" lang="en-US" sz="2800">
                <a:solidFill>
                  <a:srgbClr val="0070C0"/>
                </a:solidFill>
              </a:rPr>
              <a:t>Quadrature Amplitude Modulation (QAM)</a:t>
            </a:r>
            <a:endParaRPr b="1" sz="2800">
              <a:solidFill>
                <a:srgbClr val="0070C0"/>
              </a:solidFill>
            </a:endParaRPr>
          </a:p>
        </p:txBody>
      </p:sp>
      <p:sp>
        <p:nvSpPr>
          <p:cNvPr id="743" name="Google Shape;743;p39"/>
          <p:cNvSpPr txBox="1"/>
          <p:nvPr>
            <p:ph idx="12" type="sldNum"/>
          </p:nvPr>
        </p:nvSpPr>
        <p:spPr>
          <a:xfrm>
            <a:off x="6457950" y="4767263"/>
            <a:ext cx="2057400"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500"/>
              <a:buNone/>
            </a:pPr>
            <a:r>
              <a:rPr b="1" lang="en-US" sz="1500">
                <a:solidFill>
                  <a:schemeClr val="lt2"/>
                </a:solidFill>
                <a:latin typeface="Arial"/>
                <a:ea typeface="Arial"/>
                <a:cs typeface="Arial"/>
                <a:sym typeface="Arial"/>
              </a:rPr>
              <a:t>5.</a:t>
            </a:r>
            <a:fld id="{00000000-1234-1234-1234-123412341234}" type="slidenum">
              <a:rPr b="1" lang="en-US" sz="1500">
                <a:solidFill>
                  <a:schemeClr val="lt2"/>
                </a:solidFill>
                <a:latin typeface="Arial"/>
                <a:ea typeface="Arial"/>
                <a:cs typeface="Arial"/>
                <a:sym typeface="Arial"/>
              </a:rPr>
              <a:t>‹#›</a:t>
            </a:fld>
            <a:endParaRPr b="1" sz="1500">
              <a:solidFill>
                <a:schemeClr val="lt2"/>
              </a:solidFill>
              <a:latin typeface="Arial"/>
              <a:ea typeface="Arial"/>
              <a:cs typeface="Arial"/>
              <a:sym typeface="Arial"/>
            </a:endParaRPr>
          </a:p>
        </p:txBody>
      </p:sp>
      <p:sp>
        <p:nvSpPr>
          <p:cNvPr id="744" name="Google Shape;744;p39"/>
          <p:cNvSpPr txBox="1"/>
          <p:nvPr>
            <p:ph idx="10" type="dt"/>
          </p:nvPr>
        </p:nvSpPr>
        <p:spPr>
          <a:xfrm>
            <a:off x="628650" y="4767263"/>
            <a:ext cx="2057400"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t>Feb.-2022</a:t>
            </a:r>
            <a:endParaRPr/>
          </a:p>
        </p:txBody>
      </p:sp>
      <p:pic>
        <p:nvPicPr>
          <p:cNvPr id="745" name="Google Shape;745;p39"/>
          <p:cNvPicPr preferRelativeResize="0"/>
          <p:nvPr/>
        </p:nvPicPr>
        <p:blipFill rotWithShape="1">
          <a:blip r:embed="rId3">
            <a:alphaModFix/>
          </a:blip>
          <a:srcRect b="0" l="0" r="0" t="0"/>
          <a:stretch/>
        </p:blipFill>
        <p:spPr>
          <a:xfrm>
            <a:off x="78581" y="-8930"/>
            <a:ext cx="1785938" cy="557213"/>
          </a:xfrm>
          <a:prstGeom prst="rect">
            <a:avLst/>
          </a:prstGeom>
          <a:noFill/>
          <a:ln>
            <a:noFill/>
          </a:ln>
        </p:spPr>
      </p:pic>
      <p:sp>
        <p:nvSpPr>
          <p:cNvPr id="746" name="Google Shape;746;p39"/>
          <p:cNvSpPr/>
          <p:nvPr/>
        </p:nvSpPr>
        <p:spPr>
          <a:xfrm>
            <a:off x="628650" y="1262835"/>
            <a:ext cx="8118088" cy="244682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Quadrature amplitude modulation is a combination of ASK and PSK.</a:t>
            </a:r>
            <a:endParaRPr/>
          </a:p>
          <a:p>
            <a:pPr indent="-171450" lvl="0" marL="171450" marR="0" rtl="0" algn="l">
              <a:lnSpc>
                <a:spcPct val="100000"/>
              </a:lnSpc>
              <a:spcBef>
                <a:spcPts val="600"/>
              </a:spcBef>
              <a:spcAft>
                <a:spcPts val="0"/>
              </a:spcAft>
              <a:buClr>
                <a:schemeClr val="dk1"/>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 QAM uses two carriers, one in-phase and the other quadrature, with different amplitude levels for each carrier.</a:t>
            </a:r>
            <a:endParaRPr/>
          </a:p>
          <a:p>
            <a:pPr indent="0" lvl="0" marL="0" marR="0" rtl="0" algn="l">
              <a:lnSpc>
                <a:spcPct val="100000"/>
              </a:lnSpc>
              <a:spcBef>
                <a:spcPts val="600"/>
              </a:spcBef>
              <a:spcAft>
                <a:spcPts val="0"/>
              </a:spcAft>
              <a:buNone/>
            </a:pPr>
            <a:r>
              <a:rPr b="1" i="0" lang="en-US" sz="1600" u="none" cap="none" strike="noStrike">
                <a:solidFill>
                  <a:srgbClr val="FF0000"/>
                </a:solidFill>
                <a:latin typeface="Times New Roman"/>
                <a:ea typeface="Times New Roman"/>
                <a:cs typeface="Times New Roman"/>
                <a:sym typeface="Times New Roman"/>
              </a:rPr>
              <a:t>Bandwidth for QAM</a:t>
            </a:r>
            <a:endParaRPr/>
          </a:p>
          <a:p>
            <a:pPr indent="-171450" lvl="0" marL="171450" marR="0" rtl="0" algn="l">
              <a:lnSpc>
                <a:spcPct val="100000"/>
              </a:lnSpc>
              <a:spcBef>
                <a:spcPts val="600"/>
              </a:spcBef>
              <a:spcAft>
                <a:spcPts val="0"/>
              </a:spcAft>
              <a:buClr>
                <a:schemeClr val="dk1"/>
              </a:buClr>
              <a:buSzPts val="2400"/>
              <a:buFont typeface="Arial"/>
              <a:buChar char="•"/>
            </a:pPr>
            <a:r>
              <a:rPr b="0" i="0" lang="en-US" sz="1600" u="none" cap="none" strike="noStrike">
                <a:solidFill>
                  <a:srgbClr val="000000"/>
                </a:solidFill>
                <a:latin typeface="Times New Roman"/>
                <a:ea typeface="Times New Roman"/>
                <a:cs typeface="Times New Roman"/>
                <a:sym typeface="Times New Roman"/>
              </a:rPr>
              <a:t>The minimum bandwidth required for QAM transmission is the same as that required for ASK and PSK transmission. QAM has the same advantages as PSK over ASK.</a:t>
            </a:r>
            <a:endParaRPr/>
          </a:p>
          <a:p>
            <a:pPr indent="0" lvl="0" marL="0" marR="0" rtl="0" algn="l">
              <a:lnSpc>
                <a:spcPct val="100000"/>
              </a:lnSpc>
              <a:spcBef>
                <a:spcPts val="600"/>
              </a:spcBef>
              <a:spcAft>
                <a:spcPts val="0"/>
              </a:spcAft>
              <a:buNone/>
            </a:pPr>
            <a:r>
              <a:rPr b="1" i="0" lang="en-US" sz="1600" u="none" cap="none" strike="noStrike">
                <a:solidFill>
                  <a:srgbClr val="FF0000"/>
                </a:solidFill>
                <a:latin typeface="Times New Roman"/>
                <a:ea typeface="Times New Roman"/>
                <a:cs typeface="Times New Roman"/>
                <a:sym typeface="Times New Roman"/>
              </a:rPr>
              <a:t>Advantages</a:t>
            </a:r>
            <a:endParaRPr/>
          </a:p>
          <a:p>
            <a:pPr indent="-171450" lvl="0" marL="17145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Efficient usage of bandwidth</a:t>
            </a:r>
            <a:endParaRPr/>
          </a:p>
        </p:txBody>
      </p:sp>
      <p:sp>
        <p:nvSpPr>
          <p:cNvPr id="747" name="Google Shape;747;p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Semester-3               2022-23</a:t>
            </a:r>
            <a:endParaRPr/>
          </a:p>
        </p:txBody>
      </p:sp>
      <p:sp>
        <p:nvSpPr>
          <p:cNvPr id="748" name="Google Shape;748;p39"/>
          <p:cNvSpPr/>
          <p:nvPr/>
        </p:nvSpPr>
        <p:spPr>
          <a:xfrm>
            <a:off x="4315987" y="3013919"/>
            <a:ext cx="5173701"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Disadvantages</a:t>
            </a:r>
            <a:endParaRPr/>
          </a:p>
          <a:p>
            <a:pPr indent="-171450" lvl="0" marL="17145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QAM modulation is more susceptible to the noise</a:t>
            </a:r>
            <a:endParaRPr/>
          </a:p>
          <a:p>
            <a:pPr indent="-171450" lvl="0" marL="17145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Linear amplifier is needed which consumes more power</a:t>
            </a:r>
            <a:endParaRPr/>
          </a:p>
        </p:txBody>
      </p:sp>
      <p:sp>
        <p:nvSpPr>
          <p:cNvPr id="749" name="Google Shape;749;p39"/>
          <p:cNvSpPr/>
          <p:nvPr/>
        </p:nvSpPr>
        <p:spPr>
          <a:xfrm>
            <a:off x="710430" y="3735036"/>
            <a:ext cx="5173701"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Applications</a:t>
            </a:r>
            <a:endParaRPr/>
          </a:p>
          <a:p>
            <a:pPr indent="-171450" lvl="0" marL="171450" marR="0" rtl="0" algn="l">
              <a:lnSpc>
                <a:spcPct val="100000"/>
              </a:lnSpc>
              <a:spcBef>
                <a:spcPts val="600"/>
              </a:spcBef>
              <a:spcAft>
                <a:spcPts val="0"/>
              </a:spcAft>
              <a:buClr>
                <a:schemeClr val="dk1"/>
              </a:buClr>
              <a:buSzPts val="2400"/>
              <a:buFont typeface="Arial"/>
              <a:buChar char="•"/>
            </a:pPr>
            <a:r>
              <a:rPr b="0" i="0" lang="en-US" sz="1600" u="none" cap="none" strike="noStrike">
                <a:solidFill>
                  <a:srgbClr val="000000"/>
                </a:solidFill>
                <a:latin typeface="Arial"/>
                <a:ea typeface="Arial"/>
                <a:cs typeface="Arial"/>
                <a:sym typeface="Arial"/>
              </a:rPr>
              <a:t>Used in the radio communications </a:t>
            </a:r>
            <a:endParaRPr/>
          </a:p>
          <a:p>
            <a:pPr indent="-171450" lvl="0" marL="171450" marR="0" rtl="0" algn="l">
              <a:lnSpc>
                <a:spcPct val="100000"/>
              </a:lnSpc>
              <a:spcBef>
                <a:spcPts val="600"/>
              </a:spcBef>
              <a:spcAft>
                <a:spcPts val="0"/>
              </a:spcAft>
              <a:buClr>
                <a:schemeClr val="dk1"/>
              </a:buClr>
              <a:buSzPts val="2400"/>
              <a:buFont typeface="Arial"/>
              <a:buChar char="•"/>
            </a:pPr>
            <a:r>
              <a:rPr b="0" i="0" lang="en-US" sz="1600" u="none" cap="none" strike="noStrike">
                <a:solidFill>
                  <a:srgbClr val="000000"/>
                </a:solidFill>
                <a:latin typeface="Arial"/>
                <a:ea typeface="Arial"/>
                <a:cs typeface="Arial"/>
                <a:sym typeface="Arial"/>
              </a:rPr>
              <a:t>Used in optical fiber systems to increase bit rates</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
          <p:cNvSpPr txBox="1"/>
          <p:nvPr>
            <p:ph type="title"/>
          </p:nvPr>
        </p:nvSpPr>
        <p:spPr>
          <a:xfrm>
            <a:off x="1333500" y="214953"/>
            <a:ext cx="7033260" cy="72633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Arial"/>
              <a:buNone/>
            </a:pPr>
            <a:r>
              <a:rPr lang="en-US">
                <a:solidFill>
                  <a:srgbClr val="7030A0"/>
                </a:solidFill>
                <a:latin typeface="Times New Roman"/>
                <a:ea typeface="Times New Roman"/>
                <a:cs typeface="Times New Roman"/>
                <a:sym typeface="Times New Roman"/>
              </a:rPr>
              <a:t>Syllabus</a:t>
            </a:r>
            <a:endParaRPr>
              <a:solidFill>
                <a:srgbClr val="7030A0"/>
              </a:solidFill>
              <a:latin typeface="Times New Roman"/>
              <a:ea typeface="Times New Roman"/>
              <a:cs typeface="Times New Roman"/>
              <a:sym typeface="Times New Roman"/>
            </a:endParaRPr>
          </a:p>
        </p:txBody>
      </p:sp>
      <p:sp>
        <p:nvSpPr>
          <p:cNvPr id="280" name="Google Shape;280;p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pic>
        <p:nvPicPr>
          <p:cNvPr id="281" name="Google Shape;281;p4"/>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82" name="Google Shape;282;p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83" name="Google Shape;283;p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graphicFrame>
        <p:nvGraphicFramePr>
          <p:cNvPr id="284" name="Google Shape;284;p4"/>
          <p:cNvGraphicFramePr/>
          <p:nvPr/>
        </p:nvGraphicFramePr>
        <p:xfrm>
          <a:off x="88190" y="893137"/>
          <a:ext cx="3000000" cy="3000000"/>
        </p:xfrm>
        <a:graphic>
          <a:graphicData uri="http://schemas.openxmlformats.org/drawingml/2006/table">
            <a:tbl>
              <a:tblPr>
                <a:noFill/>
                <a:tableStyleId>{0DDB35CB-B230-49BD-A647-0303F0D564B3}</a:tableStyleId>
              </a:tblPr>
              <a:tblGrid>
                <a:gridCol w="522725"/>
                <a:gridCol w="8394850"/>
              </a:tblGrid>
              <a:tr h="10661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Fundamentals of networking and data communication (9 Hrs)</a:t>
                      </a:r>
                      <a:endParaRPr/>
                    </a:p>
                    <a:p>
                      <a:pPr indent="0" lvl="0" marL="0" marR="0" rtl="0" algn="just">
                        <a:lnSpc>
                          <a:spcPct val="100000"/>
                        </a:lnSpc>
                        <a:spcBef>
                          <a:spcPts val="0"/>
                        </a:spcBef>
                        <a:spcAft>
                          <a:spcPts val="0"/>
                        </a:spcAft>
                        <a:buClr>
                          <a:srgbClr val="000000"/>
                        </a:buClr>
                        <a:buSzPts val="1100"/>
                        <a:buFont typeface="Arial"/>
                        <a:buNone/>
                      </a:pPr>
                      <a:r>
                        <a:rPr b="0" lang="en-US" sz="1100" u="none" cap="none" strike="noStrike">
                          <a:latin typeface="Times New Roman"/>
                          <a:ea typeface="Times New Roman"/>
                          <a:cs typeface="Times New Roman"/>
                          <a:sym typeface="Times New Roman"/>
                        </a:rPr>
                        <a:t>Analog Transmission: Analog-to-Analog conversion, Digital-to-Analog conversion, Digital Transmission: Digital-to-Digital conversion (line coding, block coding, scrambling), Analog-to-Digital conversion (Pulse Code Modulation, Delta Modulation) Types of Networks, Network Architectures, Network Topologies, Transmission media’s, Networking devices, OSI Model, TCP/IP Reference Model, Ethernet standards.</a:t>
                      </a:r>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8888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Data Link Layer: (9 Hrs)</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Data Link Layer Services, Types of errors, Block coding, Error Control: Cyclic Redundancy Check (CRC) Code, Hamming Code, Checksum, sliding window Protocols: Selective Repeat (SR) &amp; Go Back N (GBN), Channel allocation, Multiple Access Protocols: ALOHA, CSMA/CD, CSMA/CA, Ethernet Frame format.</a:t>
                      </a:r>
                      <a:endParaRPr sz="11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7114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Network Layer  (9 Hrs)</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Services, Internet Protocol: Ipv4 &amp; Ipv6, Classful Addressing, Classless Addressing, CIDR, Subnetting, NAT, ARP, RARP ICMP, Routing Algorithms: Distance-Vector (DV) Routing, Link State (LS) Routing, Routing in Internet: RIP, OSPF, BGP</a:t>
                      </a:r>
                      <a:endParaRPr sz="11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8558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Transport Layer  (9 Hrs)</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Services, Multiplexing, demultiplexing. Sockets, UDP, RTP, TCP: Services, Features, Segment, TCP Connection (Three-Way Handshake), Flow control and buffering, Silly window syndrome, Congestion Control. Congestion Control (Leaky Bucket, Token Bucket), Quality of Service (QoS)</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FCFCFC"/>
                        </a:highlight>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7114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Application Layer  (9 Hrs)</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Dynamic Host Control Protocol (DHCP), Hypertext Transfer Protocol (HTTP), FTP, TELNET, SMTP: POP3, IMAP, MIME, Domain Name System (DNS), SNMP.</a:t>
                      </a:r>
                      <a:endParaRPr sz="1100" u="none" cap="none" strike="noStrike">
                        <a:highlight>
                          <a:srgbClr val="FCFCFC"/>
                        </a:highlight>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57" name="Google Shape;757;p40"/>
          <p:cNvSpPr/>
          <p:nvPr/>
        </p:nvSpPr>
        <p:spPr>
          <a:xfrm>
            <a:off x="1044126" y="1567664"/>
            <a:ext cx="7055748" cy="154767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4400" u="none" cap="none" strike="noStrike">
                <a:solidFill>
                  <a:srgbClr val="660066"/>
                </a:solidFill>
                <a:latin typeface="Times New Roman"/>
                <a:ea typeface="Times New Roman"/>
                <a:cs typeface="Times New Roman"/>
                <a:sym typeface="Times New Roman"/>
              </a:rPr>
              <a:t>Digital-to-Digital conversion </a:t>
            </a:r>
            <a:r>
              <a:rPr b="1" i="0" lang="en-US" sz="3200" u="none" cap="none" strike="noStrike">
                <a:solidFill>
                  <a:srgbClr val="660066"/>
                </a:solidFill>
                <a:latin typeface="Times New Roman"/>
                <a:ea typeface="Times New Roman"/>
                <a:cs typeface="Times New Roman"/>
                <a:sym typeface="Times New Roman"/>
              </a:rPr>
              <a:t>(line coding, block coding, scrambling)</a:t>
            </a:r>
            <a:endParaRPr/>
          </a:p>
        </p:txBody>
      </p:sp>
      <p:pic>
        <p:nvPicPr>
          <p:cNvPr id="758" name="Google Shape;758;p40"/>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759" name="Google Shape;759;p40"/>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760" name="Google Shape;760;p4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68" name="Google Shape;768;p41"/>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Digital-to-Digital conversion</a:t>
            </a:r>
            <a:endParaRPr/>
          </a:p>
        </p:txBody>
      </p:sp>
      <p:pic>
        <p:nvPicPr>
          <p:cNvPr id="769" name="Google Shape;769;p41"/>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770" name="Google Shape;770;p41"/>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771" name="Google Shape;771;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772" name="Google Shape;772;p41"/>
          <p:cNvSpPr/>
          <p:nvPr/>
        </p:nvSpPr>
        <p:spPr>
          <a:xfrm>
            <a:off x="308343" y="947235"/>
            <a:ext cx="8474150" cy="361829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FF0000"/>
                </a:solidFill>
                <a:latin typeface="Times New Roman"/>
                <a:ea typeface="Times New Roman"/>
                <a:cs typeface="Times New Roman"/>
                <a:sym typeface="Times New Roman"/>
              </a:rPr>
              <a:t>Digital-to-digital conversion </a:t>
            </a:r>
            <a:r>
              <a:rPr b="0" i="0" lang="en-US" sz="1600" u="none" cap="none" strike="noStrike">
                <a:solidFill>
                  <a:srgbClr val="000000"/>
                </a:solidFill>
                <a:latin typeface="Times New Roman"/>
                <a:ea typeface="Times New Roman"/>
                <a:cs typeface="Times New Roman"/>
                <a:sym typeface="Times New Roman"/>
              </a:rPr>
              <a:t>techniques, methods which convert digital data to digital signals.</a:t>
            </a:r>
            <a:endParaRPr/>
          </a:p>
          <a:p>
            <a:pPr indent="-133350" lvl="0" marL="285750" marR="0" rtl="0" algn="l">
              <a:lnSpc>
                <a:spcPct val="150000"/>
              </a:lnSpc>
              <a:spcBef>
                <a:spcPts val="0"/>
              </a:spcBef>
              <a:spcAft>
                <a:spcPts val="0"/>
              </a:spcAft>
              <a:buClr>
                <a:srgbClr val="000000"/>
              </a:buClr>
              <a:buSzPts val="24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chemeClr val="dk1"/>
                </a:solidFill>
                <a:latin typeface="Times New Roman"/>
                <a:ea typeface="Times New Roman"/>
                <a:cs typeface="Times New Roman"/>
                <a:sym typeface="Times New Roman"/>
              </a:rPr>
              <a:t>The conversion involves </a:t>
            </a:r>
            <a:r>
              <a:rPr b="1" i="0" lang="en-US" sz="1600" u="none" cap="none" strike="noStrike">
                <a:solidFill>
                  <a:srgbClr val="072B62"/>
                </a:solidFill>
                <a:latin typeface="Times New Roman"/>
                <a:ea typeface="Times New Roman"/>
                <a:cs typeface="Times New Roman"/>
                <a:sym typeface="Times New Roman"/>
              </a:rPr>
              <a:t>Three techniques:</a:t>
            </a:r>
            <a:endParaRPr/>
          </a:p>
          <a:p>
            <a:pPr indent="-514350" lvl="1" marL="1111250" marR="0" rtl="0" algn="l">
              <a:lnSpc>
                <a:spcPct val="150000"/>
              </a:lnSpc>
              <a:spcBef>
                <a:spcPts val="0"/>
              </a:spcBef>
              <a:spcAft>
                <a:spcPts val="0"/>
              </a:spcAft>
              <a:buClr>
                <a:schemeClr val="dk1"/>
              </a:buClr>
              <a:buSzPts val="1872"/>
              <a:buFont typeface="Arial"/>
              <a:buAutoNum type="arabicPeriod"/>
            </a:pPr>
            <a:r>
              <a:rPr b="1" i="0" lang="en-US" sz="1600" u="none" cap="none" strike="noStrike">
                <a:solidFill>
                  <a:srgbClr val="002060"/>
                </a:solidFill>
                <a:latin typeface="Times New Roman"/>
                <a:ea typeface="Times New Roman"/>
                <a:cs typeface="Times New Roman"/>
                <a:sym typeface="Times New Roman"/>
              </a:rPr>
              <a:t>Line Coding</a:t>
            </a:r>
            <a:endParaRPr/>
          </a:p>
          <a:p>
            <a:pPr indent="-514350" lvl="1" marL="1111250" marR="0" rtl="0" algn="l">
              <a:lnSpc>
                <a:spcPct val="150000"/>
              </a:lnSpc>
              <a:spcBef>
                <a:spcPts val="0"/>
              </a:spcBef>
              <a:spcAft>
                <a:spcPts val="0"/>
              </a:spcAft>
              <a:buClr>
                <a:schemeClr val="dk1"/>
              </a:buClr>
              <a:buSzPts val="1872"/>
              <a:buFont typeface="Arial"/>
              <a:buAutoNum type="arabicPeriod"/>
            </a:pPr>
            <a:r>
              <a:rPr b="1" i="0" lang="en-US" sz="1600" u="none" cap="none" strike="noStrike">
                <a:solidFill>
                  <a:srgbClr val="002060"/>
                </a:solidFill>
                <a:latin typeface="Times New Roman"/>
                <a:ea typeface="Times New Roman"/>
                <a:cs typeface="Times New Roman"/>
                <a:sym typeface="Times New Roman"/>
              </a:rPr>
              <a:t>Block Coding</a:t>
            </a:r>
            <a:endParaRPr/>
          </a:p>
          <a:p>
            <a:pPr indent="-514350" lvl="1" marL="1111250" marR="0" rtl="0" algn="l">
              <a:lnSpc>
                <a:spcPct val="150000"/>
              </a:lnSpc>
              <a:spcBef>
                <a:spcPts val="0"/>
              </a:spcBef>
              <a:spcAft>
                <a:spcPts val="0"/>
              </a:spcAft>
              <a:buClr>
                <a:schemeClr val="dk1"/>
              </a:buClr>
              <a:buSzPts val="1872"/>
              <a:buFont typeface="Arial"/>
              <a:buAutoNum type="arabicPeriod"/>
            </a:pPr>
            <a:r>
              <a:rPr b="1" i="0" lang="en-US" sz="1600" u="none" cap="none" strike="noStrike">
                <a:solidFill>
                  <a:srgbClr val="002060"/>
                </a:solidFill>
                <a:latin typeface="Times New Roman"/>
                <a:ea typeface="Times New Roman"/>
                <a:cs typeface="Times New Roman"/>
                <a:sym typeface="Times New Roman"/>
              </a:rPr>
              <a:t>Scrambling</a:t>
            </a:r>
            <a:endParaRPr/>
          </a:p>
          <a:p>
            <a:pPr indent="0" lvl="1" marL="596900" marR="0" rtl="0" algn="l">
              <a:lnSpc>
                <a:spcPct val="150000"/>
              </a:lnSpc>
              <a:spcBef>
                <a:spcPts val="0"/>
              </a:spcBef>
              <a:spcAft>
                <a:spcPts val="0"/>
              </a:spcAft>
              <a:buNone/>
            </a:pPr>
            <a:r>
              <a:t/>
            </a:r>
            <a:endParaRPr b="1" i="0" sz="16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Note: </a:t>
            </a:r>
            <a:r>
              <a:rPr b="0" i="0" lang="en-US" sz="1600" u="none" cap="none" strike="noStrike">
                <a:solidFill>
                  <a:srgbClr val="000000"/>
                </a:solidFill>
                <a:latin typeface="Times New Roman"/>
                <a:ea typeface="Times New Roman"/>
                <a:cs typeface="Times New Roman"/>
                <a:sym typeface="Times New Roman"/>
              </a:rPr>
              <a:t>Line coding is always needed; block coding and scrambling may or may not be needed.</a:t>
            </a:r>
            <a:endParaRPr b="0" i="0" sz="1600" u="none" cap="none" strike="noStrike">
              <a:solidFill>
                <a:srgbClr val="000000"/>
              </a:solidFill>
              <a:latin typeface="Times New Roman"/>
              <a:ea typeface="Times New Roman"/>
              <a:cs typeface="Times New Roman"/>
              <a:sym typeface="Times New Roman"/>
            </a:endParaRPr>
          </a:p>
          <a:p>
            <a:pPr indent="-133350" lvl="0" marL="285750" marR="0" rtl="0" algn="l">
              <a:lnSpc>
                <a:spcPct val="150000"/>
              </a:lnSpc>
              <a:spcBef>
                <a:spcPts val="0"/>
              </a:spcBef>
              <a:spcAft>
                <a:spcPts val="0"/>
              </a:spcAft>
              <a:buClr>
                <a:srgbClr val="00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133350" lvl="0" marL="285750" marR="0" rtl="0" algn="l">
              <a:lnSpc>
                <a:spcPct val="150000"/>
              </a:lnSpc>
              <a:spcBef>
                <a:spcPts val="0"/>
              </a:spcBef>
              <a:spcAft>
                <a:spcPts val="0"/>
              </a:spcAft>
              <a:buClr>
                <a:srgbClr val="00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80" name="Google Shape;780;p42"/>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Line Coding</a:t>
            </a:r>
            <a:endParaRPr/>
          </a:p>
        </p:txBody>
      </p:sp>
      <p:pic>
        <p:nvPicPr>
          <p:cNvPr id="781" name="Google Shape;781;p42"/>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782" name="Google Shape;782;p42"/>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783" name="Google Shape;783;p4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784" name="Google Shape;784;p42"/>
          <p:cNvSpPr/>
          <p:nvPr/>
        </p:nvSpPr>
        <p:spPr>
          <a:xfrm>
            <a:off x="178420" y="947235"/>
            <a:ext cx="8831765" cy="225254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400"/>
              <a:buFont typeface="Arial"/>
              <a:buChar char="•"/>
            </a:pPr>
            <a:r>
              <a:rPr b="1" i="0" lang="en-US" sz="1600" u="none" cap="none" strike="noStrike">
                <a:solidFill>
                  <a:srgbClr val="000000"/>
                </a:solidFill>
                <a:latin typeface="Times New Roman"/>
                <a:ea typeface="Times New Roman"/>
                <a:cs typeface="Times New Roman"/>
                <a:sym typeface="Times New Roman"/>
              </a:rPr>
              <a:t>Line coding </a:t>
            </a:r>
            <a:r>
              <a:rPr b="0" i="0" lang="en-US" sz="1600" u="none" cap="none" strike="noStrike">
                <a:solidFill>
                  <a:srgbClr val="000000"/>
                </a:solidFill>
                <a:latin typeface="Times New Roman"/>
                <a:ea typeface="Times New Roman"/>
                <a:cs typeface="Times New Roman"/>
                <a:sym typeface="Times New Roman"/>
              </a:rPr>
              <a:t>is the process of converting digital data to digital signals. </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1600" u="none" cap="none" strike="noStrike">
                <a:solidFill>
                  <a:srgbClr val="FF0000"/>
                </a:solidFill>
                <a:latin typeface="Times New Roman"/>
                <a:ea typeface="Times New Roman"/>
                <a:cs typeface="Times New Roman"/>
                <a:sym typeface="Times New Roman"/>
              </a:rPr>
              <a:t>At the sender</a:t>
            </a:r>
            <a:r>
              <a:rPr b="0" i="0" lang="en-US" sz="1600" u="none" cap="none" strike="noStrike">
                <a:solidFill>
                  <a:srgbClr val="000000"/>
                </a:solidFill>
                <a:latin typeface="Times New Roman"/>
                <a:ea typeface="Times New Roman"/>
                <a:cs typeface="Times New Roman"/>
                <a:sym typeface="Times New Roman"/>
              </a:rPr>
              <a:t>, digital data are encoded into a digital signal; </a:t>
            </a:r>
            <a:r>
              <a:rPr b="0" i="0" lang="en-US" sz="1600" u="none" cap="none" strike="noStrike">
                <a:solidFill>
                  <a:srgbClr val="FF0000"/>
                </a:solidFill>
                <a:latin typeface="Times New Roman"/>
                <a:ea typeface="Times New Roman"/>
                <a:cs typeface="Times New Roman"/>
                <a:sym typeface="Times New Roman"/>
              </a:rPr>
              <a:t>at the receiver</a:t>
            </a:r>
            <a:r>
              <a:rPr b="0" i="0" lang="en-US" sz="1600" u="none" cap="none" strike="noStrike">
                <a:solidFill>
                  <a:srgbClr val="000000"/>
                </a:solidFill>
                <a:latin typeface="Times New Roman"/>
                <a:ea typeface="Times New Roman"/>
                <a:cs typeface="Times New Roman"/>
                <a:sym typeface="Times New Roman"/>
              </a:rPr>
              <a:t>, the digital data are recreated by decoding the digital signal.</a:t>
            </a:r>
            <a:endParaRPr/>
          </a:p>
          <a:p>
            <a:pPr indent="-285750" lvl="0" marL="285750" marR="0" rtl="0" algn="l">
              <a:lnSpc>
                <a:spcPct val="150000"/>
              </a:lnSpc>
              <a:spcBef>
                <a:spcPts val="0"/>
              </a:spcBef>
              <a:spcAft>
                <a:spcPts val="0"/>
              </a:spcAft>
              <a:buClr>
                <a:srgbClr val="000000"/>
              </a:buClr>
              <a:buSzPts val="2325"/>
              <a:buFont typeface="Arial"/>
              <a:buChar char="•"/>
            </a:pPr>
            <a:r>
              <a:rPr b="1" i="0" lang="en-US" sz="1550" u="none" cap="none" strike="noStrike">
                <a:solidFill>
                  <a:schemeClr val="dk1"/>
                </a:solidFill>
                <a:latin typeface="Times New Roman"/>
                <a:ea typeface="Times New Roman"/>
                <a:cs typeface="Times New Roman"/>
                <a:sym typeface="Times New Roman"/>
              </a:rPr>
              <a:t>High voltage</a:t>
            </a:r>
            <a:r>
              <a:rPr b="0" i="0" lang="en-US" sz="1550" u="none" cap="none" strike="noStrike">
                <a:solidFill>
                  <a:schemeClr val="dk1"/>
                </a:solidFill>
                <a:latin typeface="Times New Roman"/>
                <a:ea typeface="Times New Roman"/>
                <a:cs typeface="Times New Roman"/>
                <a:sym typeface="Times New Roman"/>
              </a:rPr>
              <a:t> level </a:t>
            </a:r>
            <a:r>
              <a:rPr b="1" i="0" lang="en-US" sz="1550" u="none" cap="none" strike="noStrike">
                <a:solidFill>
                  <a:srgbClr val="002060"/>
                </a:solidFill>
                <a:latin typeface="Times New Roman"/>
                <a:ea typeface="Times New Roman"/>
                <a:cs typeface="Times New Roman"/>
                <a:sym typeface="Times New Roman"/>
              </a:rPr>
              <a:t>(+V)</a:t>
            </a:r>
            <a:r>
              <a:rPr b="0" i="0" lang="en-US" sz="1550" u="none" cap="none" strike="noStrike">
                <a:solidFill>
                  <a:schemeClr val="dk1"/>
                </a:solidFill>
                <a:latin typeface="Times New Roman"/>
                <a:ea typeface="Times New Roman"/>
                <a:cs typeface="Times New Roman"/>
                <a:sym typeface="Times New Roman"/>
              </a:rPr>
              <a:t> could represent a </a:t>
            </a:r>
            <a:r>
              <a:rPr b="1" i="0" lang="en-US" sz="1550" u="none" cap="none" strike="noStrike">
                <a:solidFill>
                  <a:schemeClr val="dk1"/>
                </a:solidFill>
                <a:latin typeface="Times New Roman"/>
                <a:ea typeface="Times New Roman"/>
                <a:cs typeface="Times New Roman"/>
                <a:sym typeface="Times New Roman"/>
              </a:rPr>
              <a:t>“1”</a:t>
            </a:r>
            <a:r>
              <a:rPr b="0" i="0" lang="en-US" sz="1550" u="none" cap="none" strike="noStrike">
                <a:solidFill>
                  <a:schemeClr val="dk1"/>
                </a:solidFill>
                <a:latin typeface="Times New Roman"/>
                <a:ea typeface="Times New Roman"/>
                <a:cs typeface="Times New Roman"/>
                <a:sym typeface="Times New Roman"/>
              </a:rPr>
              <a:t> and a </a:t>
            </a:r>
            <a:r>
              <a:rPr b="1" i="0" lang="en-US" sz="1550" u="none" cap="none" strike="noStrike">
                <a:solidFill>
                  <a:schemeClr val="dk1"/>
                </a:solidFill>
                <a:latin typeface="Times New Roman"/>
                <a:ea typeface="Times New Roman"/>
                <a:cs typeface="Times New Roman"/>
                <a:sym typeface="Times New Roman"/>
              </a:rPr>
              <a:t>low voltage </a:t>
            </a:r>
            <a:r>
              <a:rPr b="0" i="0" lang="en-US" sz="1550" u="none" cap="none" strike="noStrike">
                <a:solidFill>
                  <a:schemeClr val="dk1"/>
                </a:solidFill>
                <a:latin typeface="Times New Roman"/>
                <a:ea typeface="Times New Roman"/>
                <a:cs typeface="Times New Roman"/>
                <a:sym typeface="Times New Roman"/>
              </a:rPr>
              <a:t>level </a:t>
            </a:r>
            <a:r>
              <a:rPr b="1" i="0" lang="en-US" sz="1550" u="none" cap="none" strike="noStrike">
                <a:solidFill>
                  <a:srgbClr val="002060"/>
                </a:solidFill>
                <a:latin typeface="Times New Roman"/>
                <a:ea typeface="Times New Roman"/>
                <a:cs typeface="Times New Roman"/>
                <a:sym typeface="Times New Roman"/>
              </a:rPr>
              <a:t>(0 or -V) </a:t>
            </a:r>
            <a:r>
              <a:rPr b="0" i="0" lang="en-US" sz="1550" u="none" cap="none" strike="noStrike">
                <a:solidFill>
                  <a:schemeClr val="dk1"/>
                </a:solidFill>
                <a:latin typeface="Times New Roman"/>
                <a:ea typeface="Times New Roman"/>
                <a:cs typeface="Times New Roman"/>
                <a:sym typeface="Times New Roman"/>
              </a:rPr>
              <a:t>could represent a </a:t>
            </a:r>
            <a:r>
              <a:rPr b="1" i="0" lang="en-US" sz="1550" u="none" cap="none" strike="noStrike">
                <a:solidFill>
                  <a:srgbClr val="002060"/>
                </a:solidFill>
                <a:latin typeface="Times New Roman"/>
                <a:ea typeface="Times New Roman"/>
                <a:cs typeface="Times New Roman"/>
                <a:sym typeface="Times New Roman"/>
              </a:rPr>
              <a:t>“0”.</a:t>
            </a:r>
            <a:endParaRPr/>
          </a:p>
          <a:p>
            <a:pPr indent="-133350" lvl="0" marL="285750" marR="0" rtl="0" algn="l">
              <a:lnSpc>
                <a:spcPct val="150000"/>
              </a:lnSpc>
              <a:spcBef>
                <a:spcPts val="0"/>
              </a:spcBef>
              <a:spcAft>
                <a:spcPts val="0"/>
              </a:spcAft>
              <a:buClr>
                <a:srgbClr val="000000"/>
              </a:buClr>
              <a:buSzPts val="2400"/>
              <a:buFont typeface="Arial"/>
              <a:buNone/>
            </a:pPr>
            <a:r>
              <a:t/>
            </a:r>
            <a:endParaRPr b="1" i="0" sz="1600" u="none" cap="none" strike="noStrike">
              <a:solidFill>
                <a:srgbClr val="002060"/>
              </a:solidFill>
              <a:latin typeface="Times New Roman"/>
              <a:ea typeface="Times New Roman"/>
              <a:cs typeface="Times New Roman"/>
              <a:sym typeface="Times New Roman"/>
            </a:endParaRPr>
          </a:p>
          <a:p>
            <a:pPr indent="-133350" lvl="0" marL="285750" marR="0" rtl="0" algn="l">
              <a:lnSpc>
                <a:spcPct val="150000"/>
              </a:lnSpc>
              <a:spcBef>
                <a:spcPts val="0"/>
              </a:spcBef>
              <a:spcAft>
                <a:spcPts val="0"/>
              </a:spcAft>
              <a:buClr>
                <a:srgbClr val="000000"/>
              </a:buClr>
              <a:buSzPts val="24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785" name="Google Shape;785;p42"/>
          <p:cNvPicPr preferRelativeResize="0"/>
          <p:nvPr/>
        </p:nvPicPr>
        <p:blipFill rotWithShape="1">
          <a:blip r:embed="rId4">
            <a:alphaModFix/>
          </a:blip>
          <a:srcRect b="0" l="0" r="0" t="0"/>
          <a:stretch/>
        </p:blipFill>
        <p:spPr>
          <a:xfrm>
            <a:off x="932781" y="2615075"/>
            <a:ext cx="7110229" cy="183426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93" name="Google Shape;793;p43"/>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Line Coding</a:t>
            </a:r>
            <a:endParaRPr/>
          </a:p>
        </p:txBody>
      </p:sp>
      <p:pic>
        <p:nvPicPr>
          <p:cNvPr id="794" name="Google Shape;794;p43"/>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795" name="Google Shape;795;p4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796" name="Google Shape;796;p4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797" name="Google Shape;797;p43"/>
          <p:cNvSpPr/>
          <p:nvPr/>
        </p:nvSpPr>
        <p:spPr>
          <a:xfrm>
            <a:off x="41821" y="651570"/>
            <a:ext cx="3620447" cy="39316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We define a ratio r which is the number of data elements carried by each signal element.</a:t>
            </a:r>
            <a:endParaRPr/>
          </a:p>
          <a:p>
            <a:pPr indent="-285750" lvl="0" marL="285750" marR="0" rtl="0" algn="l">
              <a:lnSpc>
                <a:spcPct val="150000"/>
              </a:lnSpc>
              <a:spcBef>
                <a:spcPts val="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In part a of the figure, one data element is carried by one signal element (r = 1). In</a:t>
            </a:r>
            <a:endParaRPr/>
          </a:p>
          <a:p>
            <a:pPr indent="-285750" lvl="0" marL="285750" marR="0" rtl="0" algn="l">
              <a:lnSpc>
                <a:spcPct val="150000"/>
              </a:lnSpc>
              <a:spcBef>
                <a:spcPts val="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Part b, we need two signal elements (two transitions) to carry each data</a:t>
            </a:r>
            <a:endParaRPr/>
          </a:p>
          <a:p>
            <a:pPr indent="-285750" lvl="0" marL="285750" marR="0" rtl="0" algn="l">
              <a:lnSpc>
                <a:spcPct val="150000"/>
              </a:lnSpc>
              <a:spcBef>
                <a:spcPts val="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element (r = 1/2 ).</a:t>
            </a:r>
            <a:endParaRPr/>
          </a:p>
          <a:p>
            <a:pPr indent="-285750" lvl="0" marL="285750" marR="0" rtl="0" algn="l">
              <a:lnSpc>
                <a:spcPct val="150000"/>
              </a:lnSpc>
              <a:spcBef>
                <a:spcPts val="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 In part c, a signal element carries two data elements (r = 2).</a:t>
            </a:r>
            <a:endParaRPr/>
          </a:p>
          <a:p>
            <a:pPr indent="-285750" lvl="0" marL="285750" marR="0" rtl="0" algn="l">
              <a:lnSpc>
                <a:spcPct val="150000"/>
              </a:lnSpc>
              <a:spcBef>
                <a:spcPts val="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In part d, a group of 4 bits is being carried by a group of three signal elements (r =4/3). </a:t>
            </a:r>
            <a:endParaRPr b="0" i="0" sz="1400" u="none" cap="none" strike="noStrike">
              <a:solidFill>
                <a:srgbClr val="000000"/>
              </a:solidFill>
              <a:latin typeface="Times New Roman"/>
              <a:ea typeface="Times New Roman"/>
              <a:cs typeface="Times New Roman"/>
              <a:sym typeface="Times New Roman"/>
            </a:endParaRPr>
          </a:p>
        </p:txBody>
      </p:sp>
      <p:pic>
        <p:nvPicPr>
          <p:cNvPr id="798" name="Google Shape;798;p43"/>
          <p:cNvPicPr preferRelativeResize="0"/>
          <p:nvPr/>
        </p:nvPicPr>
        <p:blipFill rotWithShape="1">
          <a:blip r:embed="rId4">
            <a:alphaModFix/>
          </a:blip>
          <a:srcRect b="0" l="0" r="0" t="0"/>
          <a:stretch/>
        </p:blipFill>
        <p:spPr>
          <a:xfrm>
            <a:off x="3691054" y="627718"/>
            <a:ext cx="4972097" cy="398052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06" name="Google Shape;806;p44"/>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Data Rate Versus Signal Rate</a:t>
            </a:r>
            <a:endParaRPr/>
          </a:p>
        </p:txBody>
      </p:sp>
      <p:pic>
        <p:nvPicPr>
          <p:cNvPr id="807" name="Google Shape;807;p44"/>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808" name="Google Shape;808;p4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809" name="Google Shape;809;p4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810" name="Google Shape;810;p44"/>
          <p:cNvSpPr/>
          <p:nvPr/>
        </p:nvSpPr>
        <p:spPr>
          <a:xfrm>
            <a:off x="41821" y="651570"/>
            <a:ext cx="8879155" cy="411632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The </a:t>
            </a:r>
            <a:r>
              <a:rPr b="0" i="0" lang="en-US" sz="1800" u="none" cap="none" strike="noStrike">
                <a:solidFill>
                  <a:srgbClr val="FF0000"/>
                </a:solidFill>
                <a:latin typeface="Times New Roman"/>
                <a:ea typeface="Times New Roman"/>
                <a:cs typeface="Times New Roman"/>
                <a:sym typeface="Times New Roman"/>
              </a:rPr>
              <a:t>data rate </a:t>
            </a:r>
            <a:r>
              <a:rPr b="0" i="0" lang="en-US" sz="1800" u="none" cap="none" strike="noStrike">
                <a:solidFill>
                  <a:srgbClr val="000000"/>
                </a:solidFill>
                <a:latin typeface="Times New Roman"/>
                <a:ea typeface="Times New Roman"/>
                <a:cs typeface="Times New Roman"/>
                <a:sym typeface="Times New Roman"/>
              </a:rPr>
              <a:t>defines the number of data elements (bits) sent in 1s. </a:t>
            </a:r>
            <a:endParaRPr/>
          </a:p>
          <a:p>
            <a:pPr indent="-285750" lvl="0" marL="285750" marR="0" rtl="0" algn="just">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The unit is </a:t>
            </a:r>
            <a:r>
              <a:rPr b="0" i="0" lang="en-US" sz="1800" u="none" cap="none" strike="noStrike">
                <a:solidFill>
                  <a:srgbClr val="FF0000"/>
                </a:solidFill>
                <a:latin typeface="Times New Roman"/>
                <a:ea typeface="Times New Roman"/>
                <a:cs typeface="Times New Roman"/>
                <a:sym typeface="Times New Roman"/>
              </a:rPr>
              <a:t>bits per second (bps). </a:t>
            </a:r>
            <a:endParaRPr/>
          </a:p>
          <a:p>
            <a:pPr indent="-285750" lvl="0" marL="285750" marR="0" rtl="0" algn="just">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The </a:t>
            </a:r>
            <a:r>
              <a:rPr b="0" i="0" lang="en-US" sz="1800" u="none" cap="none" strike="noStrike">
                <a:solidFill>
                  <a:srgbClr val="FF0000"/>
                </a:solidFill>
                <a:latin typeface="Times New Roman"/>
                <a:ea typeface="Times New Roman"/>
                <a:cs typeface="Times New Roman"/>
                <a:sym typeface="Times New Roman"/>
              </a:rPr>
              <a:t>signal rate </a:t>
            </a:r>
            <a:r>
              <a:rPr b="0" i="0" lang="en-US" sz="1800" u="none" cap="none" strike="noStrike">
                <a:solidFill>
                  <a:srgbClr val="000000"/>
                </a:solidFill>
                <a:latin typeface="Times New Roman"/>
                <a:ea typeface="Times New Roman"/>
                <a:cs typeface="Times New Roman"/>
                <a:sym typeface="Times New Roman"/>
              </a:rPr>
              <a:t>is the number of signal elements sent in 1s. The unit is the baud. </a:t>
            </a:r>
            <a:endParaRPr/>
          </a:p>
          <a:p>
            <a:pPr indent="-285750" lvl="0" marL="285750" marR="0" rtl="0" algn="just">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There are several common terminologies used in the literature. </a:t>
            </a:r>
            <a:endParaRPr/>
          </a:p>
          <a:p>
            <a:pPr indent="-285750" lvl="0" marL="285750" marR="0" rtl="0" algn="just">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The </a:t>
            </a:r>
            <a:r>
              <a:rPr b="0" i="0" lang="en-US" sz="1800" u="none" cap="none" strike="noStrike">
                <a:solidFill>
                  <a:srgbClr val="FF0000"/>
                </a:solidFill>
                <a:latin typeface="Times New Roman"/>
                <a:ea typeface="Times New Roman"/>
                <a:cs typeface="Times New Roman"/>
                <a:sym typeface="Times New Roman"/>
              </a:rPr>
              <a:t>data rate </a:t>
            </a:r>
            <a:r>
              <a:rPr b="0" i="0" lang="en-US" sz="1800" u="none" cap="none" strike="noStrike">
                <a:solidFill>
                  <a:srgbClr val="000000"/>
                </a:solidFill>
                <a:latin typeface="Times New Roman"/>
                <a:ea typeface="Times New Roman"/>
                <a:cs typeface="Times New Roman"/>
                <a:sym typeface="Times New Roman"/>
              </a:rPr>
              <a:t>is sometimes called the </a:t>
            </a:r>
            <a:r>
              <a:rPr b="0" i="0" lang="en-US" sz="1800" u="none" cap="none" strike="noStrike">
                <a:solidFill>
                  <a:srgbClr val="FF0000"/>
                </a:solidFill>
                <a:latin typeface="Times New Roman"/>
                <a:ea typeface="Times New Roman"/>
                <a:cs typeface="Times New Roman"/>
                <a:sym typeface="Times New Roman"/>
              </a:rPr>
              <a:t>bit rate</a:t>
            </a:r>
            <a:r>
              <a:rPr b="0" i="0" lang="en-US" sz="1800" u="none" cap="none" strike="noStrike">
                <a:solidFill>
                  <a:srgbClr val="000000"/>
                </a:solidFill>
                <a:latin typeface="Times New Roman"/>
                <a:ea typeface="Times New Roman"/>
                <a:cs typeface="Times New Roman"/>
                <a:sym typeface="Times New Roman"/>
              </a:rPr>
              <a:t>; </a:t>
            </a:r>
            <a:r>
              <a:rPr b="0" i="0" lang="en-US" sz="1800" u="none" cap="none" strike="noStrike">
                <a:solidFill>
                  <a:srgbClr val="FF0000"/>
                </a:solidFill>
                <a:latin typeface="Times New Roman"/>
                <a:ea typeface="Times New Roman"/>
                <a:cs typeface="Times New Roman"/>
                <a:sym typeface="Times New Roman"/>
              </a:rPr>
              <a:t>the signal rate </a:t>
            </a:r>
            <a:r>
              <a:rPr b="0" i="0" lang="en-US" sz="1800" u="none" cap="none" strike="noStrike">
                <a:solidFill>
                  <a:srgbClr val="000000"/>
                </a:solidFill>
                <a:latin typeface="Times New Roman"/>
                <a:ea typeface="Times New Roman"/>
                <a:cs typeface="Times New Roman"/>
                <a:sym typeface="Times New Roman"/>
              </a:rPr>
              <a:t>is sometimes called the </a:t>
            </a:r>
            <a:r>
              <a:rPr b="0" i="0" lang="en-US" sz="1800" u="none" cap="none" strike="noStrike">
                <a:solidFill>
                  <a:srgbClr val="FF0000"/>
                </a:solidFill>
                <a:latin typeface="Times New Roman"/>
                <a:ea typeface="Times New Roman"/>
                <a:cs typeface="Times New Roman"/>
                <a:sym typeface="Times New Roman"/>
              </a:rPr>
              <a:t>pulse rate, the modulation rate, or the baud rate</a:t>
            </a:r>
            <a:r>
              <a:rPr b="0" i="0" lang="en-US" sz="1800" u="none" cap="none" strike="noStrike">
                <a:solidFill>
                  <a:srgbClr val="000000"/>
                </a:solidFill>
                <a:latin typeface="Times New Roman"/>
                <a:ea typeface="Times New Roman"/>
                <a:cs typeface="Times New Roman"/>
                <a:sym typeface="Times New Roman"/>
              </a:rPr>
              <a:t>. </a:t>
            </a:r>
            <a:endParaRPr/>
          </a:p>
          <a:p>
            <a:pPr indent="-285750" lvl="0" marL="285750" marR="0" rtl="0" algn="just">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One goal: </a:t>
            </a:r>
            <a:r>
              <a:rPr b="0" i="0" lang="en-US" sz="1800" u="none" cap="none" strike="noStrike">
                <a:solidFill>
                  <a:srgbClr val="FF0000"/>
                </a:solidFill>
                <a:latin typeface="Times New Roman"/>
                <a:ea typeface="Times New Roman"/>
                <a:cs typeface="Times New Roman"/>
                <a:sym typeface="Times New Roman"/>
              </a:rPr>
              <a:t>To increase the data rate while decreasing the signal rate. </a:t>
            </a:r>
            <a:endParaRPr/>
          </a:p>
          <a:p>
            <a:pPr indent="-285750" lvl="0" marL="285750" marR="0" rtl="0" algn="just">
              <a:lnSpc>
                <a:spcPct val="100000"/>
              </a:lnSpc>
              <a:spcBef>
                <a:spcPts val="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Increasing the data rate increases the speed of transmission; decreasing the signal rate decreases the bandwidth requirement. </a:t>
            </a:r>
            <a:endParaRPr/>
          </a:p>
          <a:p>
            <a:pPr indent="-152400" lvl="0" marL="285750" marR="0" rtl="0" algn="l">
              <a:lnSpc>
                <a:spcPct val="150000"/>
              </a:lnSpc>
              <a:spcBef>
                <a:spcPts val="0"/>
              </a:spcBef>
              <a:spcAft>
                <a:spcPts val="0"/>
              </a:spcAft>
              <a:buClr>
                <a:srgbClr val="000000"/>
              </a:buClr>
              <a:buSzPts val="21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18" name="Google Shape;818;p45"/>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Example 6</a:t>
            </a:r>
            <a:endParaRPr/>
          </a:p>
        </p:txBody>
      </p:sp>
      <p:pic>
        <p:nvPicPr>
          <p:cNvPr id="819" name="Google Shape;819;p4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820" name="Google Shape;820;p45"/>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821" name="Google Shape;821;p4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822" name="Google Shape;822;p45"/>
          <p:cNvSpPr/>
          <p:nvPr/>
        </p:nvSpPr>
        <p:spPr>
          <a:xfrm>
            <a:off x="228600" y="1143000"/>
            <a:ext cx="8686800" cy="14465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en-US" sz="2000" u="none" cap="none" strike="noStrike">
                <a:solidFill>
                  <a:schemeClr val="dk1"/>
                </a:solidFill>
                <a:latin typeface="Times New Roman"/>
                <a:ea typeface="Times New Roman"/>
                <a:cs typeface="Times New Roman"/>
                <a:sym typeface="Times New Roman"/>
              </a:rPr>
              <a:t>A signal is carrying data in which one data element is encoded as one signal element ( r = 1). If the bit rate is 100 kbps, what is the average value of the baud rate if c is between 0 and 1? </a:t>
            </a:r>
            <a:r>
              <a:rPr b="0" baseline="-25000" i="0" lang="en-US" sz="2000" u="none" cap="none" strike="noStrike">
                <a:solidFill>
                  <a:schemeClr val="dk1"/>
                </a:solidFill>
                <a:latin typeface="Times New Roman"/>
                <a:ea typeface="Times New Roman"/>
                <a:cs typeface="Times New Roman"/>
                <a:sym typeface="Times New Roman"/>
              </a:rPr>
              <a:t>Assume that the </a:t>
            </a:r>
            <a:r>
              <a:rPr b="1" baseline="-25000" i="0" lang="en-US" sz="2000" u="none" cap="none" strike="noStrike">
                <a:solidFill>
                  <a:schemeClr val="dk1"/>
                </a:solidFill>
                <a:latin typeface="Times New Roman"/>
                <a:ea typeface="Times New Roman"/>
                <a:cs typeface="Times New Roman"/>
                <a:sym typeface="Times New Roman"/>
              </a:rPr>
              <a:t>average value of </a:t>
            </a:r>
            <a:r>
              <a:rPr b="1" baseline="-25000" i="0" lang="en-US" sz="2000" u="none" cap="none" strike="noStrike">
                <a:solidFill>
                  <a:srgbClr val="002060"/>
                </a:solidFill>
                <a:latin typeface="Times New Roman"/>
                <a:ea typeface="Times New Roman"/>
                <a:cs typeface="Times New Roman"/>
                <a:sym typeface="Times New Roman"/>
              </a:rPr>
              <a:t>c is 1/2 </a:t>
            </a:r>
            <a:endParaRPr/>
          </a:p>
          <a:p>
            <a:pPr indent="0" lvl="0" marL="0" marR="0" rtl="0" algn="just">
              <a:lnSpc>
                <a:spcPct val="100000"/>
              </a:lnSpc>
              <a:spcBef>
                <a:spcPts val="0"/>
              </a:spcBef>
              <a:spcAft>
                <a:spcPts val="0"/>
              </a:spcAft>
              <a:buNone/>
            </a:pPr>
            <a:r>
              <a:t/>
            </a:r>
            <a:endParaRPr b="1" i="1" sz="2800" u="none" cap="none" strike="noStrike">
              <a:solidFill>
                <a:schemeClr val="dk1"/>
              </a:solidFill>
              <a:latin typeface="Times New Roman"/>
              <a:ea typeface="Times New Roman"/>
              <a:cs typeface="Times New Roman"/>
              <a:sym typeface="Times New Roman"/>
            </a:endParaRPr>
          </a:p>
        </p:txBody>
      </p:sp>
      <p:sp>
        <p:nvSpPr>
          <p:cNvPr id="823" name="Google Shape;823;p45"/>
          <p:cNvSpPr/>
          <p:nvPr/>
        </p:nvSpPr>
        <p:spPr>
          <a:xfrm>
            <a:off x="411328" y="2448580"/>
            <a:ext cx="5153131"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C00000"/>
                </a:solidFill>
                <a:latin typeface="Times New Roman"/>
                <a:ea typeface="Times New Roman"/>
                <a:cs typeface="Times New Roman"/>
                <a:sym typeface="Times New Roman"/>
              </a:rPr>
              <a:t>c</a:t>
            </a:r>
            <a:r>
              <a:rPr b="1" i="0" lang="en-US" sz="1800" u="none" cap="none" strike="noStrike">
                <a:solidFill>
                  <a:srgbClr val="000000"/>
                </a:solidFill>
                <a:latin typeface="Times New Roman"/>
                <a:ea typeface="Times New Roman"/>
                <a:cs typeface="Times New Roman"/>
                <a:sym typeface="Times New Roman"/>
              </a:rPr>
              <a:t> is the case factor (worst, best &amp; avg.) =1/2</a:t>
            </a:r>
            <a:endParaRPr/>
          </a:p>
        </p:txBody>
      </p:sp>
      <p:sp>
        <p:nvSpPr>
          <p:cNvPr id="824" name="Google Shape;824;p45"/>
          <p:cNvSpPr/>
          <p:nvPr/>
        </p:nvSpPr>
        <p:spPr>
          <a:xfrm>
            <a:off x="6431399" y="2448580"/>
            <a:ext cx="25090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2060"/>
                </a:solidFill>
                <a:latin typeface="Times New Roman"/>
                <a:ea typeface="Times New Roman"/>
                <a:cs typeface="Times New Roman"/>
                <a:sym typeface="Times New Roman"/>
              </a:rPr>
              <a:t>S = c x N x 1/r      bauds</a:t>
            </a:r>
            <a:endParaRPr b="0" i="0" sz="1800" u="none" cap="none" strike="noStrike">
              <a:solidFill>
                <a:srgbClr val="002060"/>
              </a:solidFill>
              <a:latin typeface="Arial"/>
              <a:ea typeface="Arial"/>
              <a:cs typeface="Arial"/>
              <a:sym typeface="Arial"/>
            </a:endParaRPr>
          </a:p>
        </p:txBody>
      </p:sp>
      <p:sp>
        <p:nvSpPr>
          <p:cNvPr id="825" name="Google Shape;825;p45"/>
          <p:cNvSpPr/>
          <p:nvPr/>
        </p:nvSpPr>
        <p:spPr>
          <a:xfrm>
            <a:off x="328200" y="2836431"/>
            <a:ext cx="7974136"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C00000"/>
                </a:solidFill>
                <a:latin typeface="Times New Roman"/>
                <a:ea typeface="Times New Roman"/>
                <a:cs typeface="Times New Roman"/>
                <a:sym typeface="Times New Roman"/>
              </a:rPr>
              <a:t>N</a:t>
            </a:r>
            <a:r>
              <a:rPr b="1" i="0" lang="en-US" sz="1800" u="none" cap="none" strike="noStrike">
                <a:solidFill>
                  <a:srgbClr val="002060"/>
                </a:solidFill>
                <a:latin typeface="Times New Roman"/>
                <a:ea typeface="Times New Roman"/>
                <a:cs typeface="Times New Roman"/>
                <a:sym typeface="Times New Roman"/>
              </a:rPr>
              <a:t> is data rate =100 kbps=100,000</a:t>
            </a:r>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C00000"/>
                </a:solidFill>
                <a:latin typeface="Times New Roman"/>
                <a:ea typeface="Times New Roman"/>
                <a:cs typeface="Times New Roman"/>
                <a:sym typeface="Times New Roman"/>
              </a:rPr>
              <a:t>r</a:t>
            </a:r>
            <a:r>
              <a:rPr b="1" i="0" lang="en-US" sz="1800" u="none" cap="none" strike="noStrike">
                <a:solidFill>
                  <a:srgbClr val="00B050"/>
                </a:solidFill>
                <a:latin typeface="Times New Roman"/>
                <a:ea typeface="Times New Roman"/>
                <a:cs typeface="Times New Roman"/>
                <a:sym typeface="Times New Roman"/>
              </a:rPr>
              <a:t> is the </a:t>
            </a:r>
            <a:r>
              <a:rPr b="1" i="0" lang="en-US" sz="1800" u="none" cap="none" strike="noStrike">
                <a:solidFill>
                  <a:srgbClr val="002060"/>
                </a:solidFill>
                <a:latin typeface="Times New Roman"/>
                <a:ea typeface="Times New Roman"/>
                <a:cs typeface="Times New Roman"/>
                <a:sym typeface="Times New Roman"/>
              </a:rPr>
              <a:t>ratio between </a:t>
            </a:r>
            <a:r>
              <a:rPr b="1" i="0" lang="en-US" sz="1800" u="none" cap="none" strike="noStrike">
                <a:solidFill>
                  <a:srgbClr val="00B050"/>
                </a:solidFill>
                <a:latin typeface="Times New Roman"/>
                <a:ea typeface="Times New Roman"/>
                <a:cs typeface="Times New Roman"/>
                <a:sym typeface="Times New Roman"/>
              </a:rPr>
              <a:t>data element &amp; signal element = 1/1</a:t>
            </a:r>
            <a:endParaRPr/>
          </a:p>
        </p:txBody>
      </p:sp>
      <p:pic>
        <p:nvPicPr>
          <p:cNvPr id="826" name="Google Shape;826;p45"/>
          <p:cNvPicPr preferRelativeResize="0"/>
          <p:nvPr/>
        </p:nvPicPr>
        <p:blipFill rotWithShape="1">
          <a:blip r:embed="rId4">
            <a:alphaModFix/>
          </a:blip>
          <a:srcRect b="0" l="0" r="0" t="0"/>
          <a:stretch/>
        </p:blipFill>
        <p:spPr>
          <a:xfrm>
            <a:off x="1075320" y="3618568"/>
            <a:ext cx="6635750" cy="739775"/>
          </a:xfrm>
          <a:prstGeom prst="rect">
            <a:avLst/>
          </a:prstGeom>
          <a:noFill/>
          <a:ln cap="flat" cmpd="thickThin" w="57150">
            <a:solidFill>
              <a:schemeClr val="folHlink"/>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34" name="Google Shape;834;p46"/>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Line Coding Schemes</a:t>
            </a:r>
            <a:endParaRPr/>
          </a:p>
        </p:txBody>
      </p:sp>
      <p:pic>
        <p:nvPicPr>
          <p:cNvPr id="835" name="Google Shape;835;p46"/>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836" name="Google Shape;836;p46"/>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837" name="Google Shape;837;p4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838" name="Google Shape;838;p46"/>
          <p:cNvPicPr preferRelativeResize="0"/>
          <p:nvPr/>
        </p:nvPicPr>
        <p:blipFill rotWithShape="1">
          <a:blip r:embed="rId4">
            <a:alphaModFix/>
          </a:blip>
          <a:srcRect b="0" l="0" r="0" t="0"/>
          <a:stretch/>
        </p:blipFill>
        <p:spPr>
          <a:xfrm>
            <a:off x="1204332" y="774475"/>
            <a:ext cx="6906476" cy="38291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46" name="Google Shape;846;p47"/>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Unipolar NRZ scheme</a:t>
            </a:r>
            <a:endParaRPr/>
          </a:p>
        </p:txBody>
      </p:sp>
      <p:pic>
        <p:nvPicPr>
          <p:cNvPr id="847" name="Google Shape;847;p47"/>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848" name="Google Shape;848;p4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849" name="Google Shape;849;p4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850" name="Google Shape;850;p47"/>
          <p:cNvSpPr txBox="1"/>
          <p:nvPr/>
        </p:nvSpPr>
        <p:spPr>
          <a:xfrm>
            <a:off x="233737" y="764596"/>
            <a:ext cx="8458200" cy="11592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600"/>
              <a:buFont typeface="Arial"/>
              <a:buChar char="•"/>
            </a:pPr>
            <a:r>
              <a:rPr b="0" baseline="-25000" i="0" lang="en-US" sz="2600" u="none" cap="none" strike="noStrike">
                <a:solidFill>
                  <a:schemeClr val="dk1"/>
                </a:solidFill>
                <a:latin typeface="Times New Roman"/>
                <a:ea typeface="Times New Roman"/>
                <a:cs typeface="Times New Roman"/>
                <a:sym typeface="Times New Roman"/>
              </a:rPr>
              <a:t>In a unipolar scheme, all the signal levels are on one side of the time axis, either above or below. In </a:t>
            </a:r>
            <a:r>
              <a:rPr b="1" baseline="-25000" i="1" lang="en-US" sz="2600" u="none" cap="none" strike="noStrike">
                <a:solidFill>
                  <a:schemeClr val="dk1"/>
                </a:solidFill>
                <a:latin typeface="Times New Roman"/>
                <a:ea typeface="Times New Roman"/>
                <a:cs typeface="Times New Roman"/>
                <a:sym typeface="Times New Roman"/>
              </a:rPr>
              <a:t>Non-Return-to-Zero, </a:t>
            </a:r>
            <a:r>
              <a:rPr b="0" baseline="-25000" i="0" lang="en-US" sz="2600" u="none" cap="none" strike="noStrike">
                <a:solidFill>
                  <a:schemeClr val="dk1"/>
                </a:solidFill>
                <a:latin typeface="Times New Roman"/>
                <a:ea typeface="Times New Roman"/>
                <a:cs typeface="Times New Roman"/>
                <a:sym typeface="Times New Roman"/>
              </a:rPr>
              <a:t>the signal does not return to zero at the middle of the bit, </a:t>
            </a:r>
            <a:r>
              <a:rPr b="0" baseline="-25000" i="1" lang="en-US" sz="2600" u="none" cap="none" strike="noStrike">
                <a:solidFill>
                  <a:schemeClr val="dk1"/>
                </a:solidFill>
                <a:latin typeface="Times New Roman"/>
                <a:ea typeface="Times New Roman"/>
                <a:cs typeface="Times New Roman"/>
                <a:sym typeface="Times New Roman"/>
              </a:rPr>
              <a:t>where</a:t>
            </a:r>
            <a:r>
              <a:rPr b="0" baseline="-25000" i="0" lang="en-US" sz="2600" u="none" cap="none" strike="noStrike">
                <a:solidFill>
                  <a:schemeClr val="dk1"/>
                </a:solidFill>
                <a:latin typeface="Times New Roman"/>
                <a:ea typeface="Times New Roman"/>
                <a:cs typeface="Times New Roman"/>
                <a:sym typeface="Times New Roman"/>
              </a:rPr>
              <a:t> positive voltage defines bit 1 and the zero voltage defines bit 0.</a:t>
            </a:r>
            <a:endParaRPr/>
          </a:p>
          <a:p>
            <a:pPr indent="-342900" lvl="0" marL="342900" marR="0" rtl="0" algn="l">
              <a:lnSpc>
                <a:spcPct val="100000"/>
              </a:lnSpc>
              <a:spcBef>
                <a:spcPts val="0"/>
              </a:spcBef>
              <a:spcAft>
                <a:spcPts val="0"/>
              </a:spcAft>
              <a:buClr>
                <a:srgbClr val="000000"/>
              </a:buClr>
              <a:buSzPts val="2600"/>
              <a:buFont typeface="Arial"/>
              <a:buChar char="•"/>
            </a:pPr>
            <a:r>
              <a:rPr b="0" baseline="-25000" i="0" lang="en-US" sz="2600" u="none" cap="none" strike="noStrike">
                <a:solidFill>
                  <a:schemeClr val="dk1"/>
                </a:solidFill>
                <a:latin typeface="Times New Roman"/>
                <a:ea typeface="Times New Roman"/>
                <a:cs typeface="Times New Roman"/>
                <a:sym typeface="Times New Roman"/>
              </a:rPr>
              <a:t>It is simple but costly in power consumption.</a:t>
            </a:r>
            <a:endParaRPr/>
          </a:p>
        </p:txBody>
      </p:sp>
      <p:pic>
        <p:nvPicPr>
          <p:cNvPr id="851" name="Google Shape;851;p47"/>
          <p:cNvPicPr preferRelativeResize="0"/>
          <p:nvPr/>
        </p:nvPicPr>
        <p:blipFill rotWithShape="1">
          <a:blip r:embed="rId4">
            <a:alphaModFix/>
          </a:blip>
          <a:srcRect b="0" l="0" r="33980" t="-400"/>
          <a:stretch/>
        </p:blipFill>
        <p:spPr>
          <a:xfrm>
            <a:off x="1680939" y="2665141"/>
            <a:ext cx="5741118" cy="1968222"/>
          </a:xfrm>
          <a:prstGeom prst="rect">
            <a:avLst/>
          </a:prstGeom>
          <a:noFill/>
          <a:ln>
            <a:noFill/>
          </a:ln>
        </p:spPr>
      </p:pic>
      <p:sp>
        <p:nvSpPr>
          <p:cNvPr id="852" name="Google Shape;852;p47"/>
          <p:cNvSpPr/>
          <p:nvPr/>
        </p:nvSpPr>
        <p:spPr>
          <a:xfrm>
            <a:off x="3476829" y="2097738"/>
            <a:ext cx="19720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Sequence of bits=10110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60" name="Google Shape;860;p48"/>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Polar NRZ scheme</a:t>
            </a:r>
            <a:endParaRPr/>
          </a:p>
        </p:txBody>
      </p:sp>
      <p:pic>
        <p:nvPicPr>
          <p:cNvPr id="861" name="Google Shape;861;p48"/>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862" name="Google Shape;862;p48"/>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863" name="Google Shape;863;p4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864" name="Google Shape;864;p48"/>
          <p:cNvSpPr txBox="1"/>
          <p:nvPr/>
        </p:nvSpPr>
        <p:spPr>
          <a:xfrm>
            <a:off x="134993" y="808682"/>
            <a:ext cx="5106080" cy="3644099"/>
          </a:xfrm>
          <a:prstGeom prst="rect">
            <a:avLst/>
          </a:prstGeom>
          <a:noFill/>
          <a:ln>
            <a:noFill/>
          </a:ln>
        </p:spPr>
        <p:txBody>
          <a:bodyPr anchorCtr="0" anchor="t" bIns="34275" lIns="0" spcFirstLastPara="1" rIns="0" wrap="square" tIns="34275">
            <a:noAutofit/>
          </a:bodyPr>
          <a:lstStyle/>
          <a:p>
            <a:pPr indent="0" lvl="0" marL="0" marR="0" rtl="0" algn="just">
              <a:lnSpc>
                <a:spcPct val="110000"/>
              </a:lnSpc>
              <a:spcBef>
                <a:spcPts val="0"/>
              </a:spcBef>
              <a:spcAft>
                <a:spcPts val="0"/>
              </a:spcAft>
              <a:buClr>
                <a:schemeClr val="accent1"/>
              </a:buClr>
              <a:buSzPts val="1500"/>
              <a:buFont typeface="Calibri"/>
              <a:buNone/>
            </a:pPr>
            <a:r>
              <a:rPr b="1" i="0" lang="en-US" sz="1800" u="none" cap="none" strike="noStrike">
                <a:solidFill>
                  <a:srgbClr val="002060"/>
                </a:solidFill>
                <a:latin typeface="Times New Roman"/>
                <a:ea typeface="Times New Roman"/>
                <a:cs typeface="Times New Roman"/>
                <a:sym typeface="Times New Roman"/>
              </a:rPr>
              <a:t>a. Non-Return-to-Zero (NRZ): </a:t>
            </a:r>
            <a:endParaRPr/>
          </a:p>
          <a:p>
            <a:pPr indent="-95250" lvl="0" marL="0" marR="0" rtl="0" algn="just">
              <a:lnSpc>
                <a:spcPct val="110000"/>
              </a:lnSpc>
              <a:spcBef>
                <a:spcPts val="0"/>
              </a:spcBef>
              <a:spcAft>
                <a:spcPts val="0"/>
              </a:spcAft>
              <a:buClr>
                <a:schemeClr val="accent1"/>
              </a:buClr>
              <a:buSzPts val="1500"/>
              <a:buFont typeface="Calibri"/>
              <a:buChar char=" "/>
            </a:pPr>
            <a:r>
              <a:rPr b="0" i="0" lang="en-US" sz="1800" u="none" cap="none" strike="noStrike">
                <a:solidFill>
                  <a:schemeClr val="dk1"/>
                </a:solidFill>
                <a:latin typeface="Times New Roman"/>
                <a:ea typeface="Times New Roman"/>
                <a:cs typeface="Times New Roman"/>
                <a:sym typeface="Times New Roman"/>
              </a:rPr>
              <a:t>The voltages are on both sides of the time axis.</a:t>
            </a:r>
            <a:endParaRPr/>
          </a:p>
          <a:p>
            <a:pPr indent="-95250" lvl="0" marL="0" marR="0" rtl="0" algn="just">
              <a:lnSpc>
                <a:spcPct val="110000"/>
              </a:lnSpc>
              <a:spcBef>
                <a:spcPts val="0"/>
              </a:spcBef>
              <a:spcAft>
                <a:spcPts val="0"/>
              </a:spcAft>
              <a:buClr>
                <a:schemeClr val="accent1"/>
              </a:buClr>
              <a:buSzPts val="1500"/>
              <a:buFont typeface="Calibri"/>
              <a:buChar char=" "/>
            </a:pPr>
            <a:r>
              <a:rPr b="0" i="0" lang="en-US" sz="1800" u="none" cap="none" strike="noStrike">
                <a:solidFill>
                  <a:schemeClr val="dk1"/>
                </a:solidFill>
                <a:latin typeface="Times New Roman"/>
                <a:ea typeface="Times New Roman"/>
                <a:cs typeface="Times New Roman"/>
                <a:sym typeface="Times New Roman"/>
              </a:rPr>
              <a:t>Polar NRZ scheme can be implemented with </a:t>
            </a:r>
            <a:r>
              <a:rPr b="1" i="0" lang="en-US" sz="1800" u="none" cap="none" strike="noStrike">
                <a:solidFill>
                  <a:schemeClr val="dk1"/>
                </a:solidFill>
                <a:latin typeface="Times New Roman"/>
                <a:ea typeface="Times New Roman"/>
                <a:cs typeface="Times New Roman"/>
                <a:sym typeface="Times New Roman"/>
              </a:rPr>
              <a:t>two voltages. </a:t>
            </a:r>
            <a:r>
              <a:rPr b="0" i="0" lang="en-US" sz="1800" u="none" cap="none" strike="noStrike">
                <a:solidFill>
                  <a:schemeClr val="dk1"/>
                </a:solidFill>
                <a:latin typeface="Times New Roman"/>
                <a:ea typeface="Times New Roman"/>
                <a:cs typeface="Times New Roman"/>
                <a:sym typeface="Times New Roman"/>
              </a:rPr>
              <a:t>E.g. +V for 1 and -V for 0.</a:t>
            </a:r>
            <a:endParaRPr/>
          </a:p>
          <a:p>
            <a:pPr indent="-95250" lvl="0" marL="0" marR="0" rtl="0" algn="just">
              <a:lnSpc>
                <a:spcPct val="110000"/>
              </a:lnSpc>
              <a:spcBef>
                <a:spcPts val="0"/>
              </a:spcBef>
              <a:spcAft>
                <a:spcPts val="0"/>
              </a:spcAft>
              <a:buClr>
                <a:schemeClr val="accent1"/>
              </a:buClr>
              <a:buSzPts val="1500"/>
              <a:buFont typeface="Calibri"/>
              <a:buChar char=" "/>
            </a:pPr>
            <a:r>
              <a:rPr b="0" i="0" lang="en-US" sz="1800" u="none" cap="none" strike="noStrike">
                <a:solidFill>
                  <a:srgbClr val="3F3F3F"/>
                </a:solidFill>
                <a:latin typeface="Times New Roman"/>
                <a:ea typeface="Times New Roman"/>
                <a:cs typeface="Times New Roman"/>
                <a:sym typeface="Times New Roman"/>
              </a:rPr>
              <a:t>There are </a:t>
            </a:r>
            <a:r>
              <a:rPr b="1" i="0" lang="en-US" sz="1800" u="none" cap="none" strike="noStrike">
                <a:solidFill>
                  <a:srgbClr val="C00000"/>
                </a:solidFill>
                <a:latin typeface="Times New Roman"/>
                <a:ea typeface="Times New Roman"/>
                <a:cs typeface="Times New Roman"/>
                <a:sym typeface="Times New Roman"/>
              </a:rPr>
              <a:t>two versions: </a:t>
            </a:r>
            <a:endParaRPr/>
          </a:p>
          <a:p>
            <a:pPr indent="0" lvl="2" marL="0" marR="0" rtl="0" algn="just">
              <a:lnSpc>
                <a:spcPct val="110000"/>
              </a:lnSpc>
              <a:spcBef>
                <a:spcPts val="0"/>
              </a:spcBef>
              <a:spcAft>
                <a:spcPts val="0"/>
              </a:spcAft>
              <a:buClr>
                <a:schemeClr val="accent1"/>
              </a:buClr>
              <a:buSzPts val="1100"/>
              <a:buFont typeface="Calibri"/>
              <a:buNone/>
            </a:pPr>
            <a:r>
              <a:rPr b="1" i="0" lang="en-US" sz="1800" u="none" cap="none" strike="noStrike">
                <a:solidFill>
                  <a:srgbClr val="C00000"/>
                </a:solidFill>
                <a:latin typeface="Times New Roman"/>
                <a:ea typeface="Times New Roman"/>
                <a:cs typeface="Times New Roman"/>
                <a:sym typeface="Times New Roman"/>
              </a:rPr>
              <a:t>1. NZR - Level (NRZ-L) </a:t>
            </a:r>
            <a:r>
              <a:rPr b="0" i="0" lang="en-US" sz="1800" u="none" cap="none" strike="noStrike">
                <a:solidFill>
                  <a:schemeClr val="dk1"/>
                </a:solidFill>
                <a:latin typeface="Times New Roman"/>
                <a:ea typeface="Times New Roman"/>
                <a:cs typeface="Times New Roman"/>
                <a:sym typeface="Times New Roman"/>
              </a:rPr>
              <a:t>- positive voltage for zero symbol and negative for the other.</a:t>
            </a:r>
            <a:endParaRPr/>
          </a:p>
          <a:p>
            <a:pPr indent="0" lvl="2" marL="0" marR="0" rtl="0" algn="just">
              <a:lnSpc>
                <a:spcPct val="110000"/>
              </a:lnSpc>
              <a:spcBef>
                <a:spcPts val="0"/>
              </a:spcBef>
              <a:spcAft>
                <a:spcPts val="0"/>
              </a:spcAft>
              <a:buClr>
                <a:schemeClr val="accent1"/>
              </a:buClr>
              <a:buSzPts val="1100"/>
              <a:buFont typeface="Calibri"/>
              <a:buNone/>
            </a:pPr>
            <a:r>
              <a:rPr b="1" i="0" lang="en-US" sz="1800" u="none" cap="none" strike="noStrike">
                <a:solidFill>
                  <a:srgbClr val="C00000"/>
                </a:solidFill>
                <a:latin typeface="Times New Roman"/>
                <a:ea typeface="Times New Roman"/>
                <a:cs typeface="Times New Roman"/>
                <a:sym typeface="Times New Roman"/>
              </a:rPr>
              <a:t>2. NRZ - Inversion (NRZ-I) </a:t>
            </a:r>
            <a:r>
              <a:rPr b="0" i="0" lang="en-US" sz="1800" u="none" cap="none" strike="noStrike">
                <a:solidFill>
                  <a:srgbClr val="3F3F3F"/>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the change or lack of change in polarity determines the value of a symbol. E.g. a “1” symbol inverts the polarity a “0” does not. </a:t>
            </a:r>
            <a:endParaRPr/>
          </a:p>
          <a:p>
            <a:pPr indent="-228600" lvl="0" marL="457200" marR="0" rtl="0" algn="l">
              <a:lnSpc>
                <a:spcPct val="90000"/>
              </a:lnSpc>
              <a:spcBef>
                <a:spcPts val="900"/>
              </a:spcBef>
              <a:spcAft>
                <a:spcPts val="0"/>
              </a:spcAft>
              <a:buClr>
                <a:schemeClr val="accent1"/>
              </a:buClr>
              <a:buSzPts val="1500"/>
              <a:buFont typeface="Calibri"/>
              <a:buNone/>
            </a:pPr>
            <a:r>
              <a:t/>
            </a:r>
            <a:endParaRPr b="0" i="0" sz="1800" u="none" cap="none" strike="noStrike">
              <a:solidFill>
                <a:srgbClr val="3F3F3F"/>
              </a:solidFill>
              <a:latin typeface="Times New Roman"/>
              <a:ea typeface="Times New Roman"/>
              <a:cs typeface="Times New Roman"/>
              <a:sym typeface="Times New Roman"/>
            </a:endParaRPr>
          </a:p>
        </p:txBody>
      </p:sp>
      <p:pic>
        <p:nvPicPr>
          <p:cNvPr id="865" name="Google Shape;865;p48"/>
          <p:cNvPicPr preferRelativeResize="0"/>
          <p:nvPr/>
        </p:nvPicPr>
        <p:blipFill rotWithShape="1">
          <a:blip r:embed="rId4">
            <a:alphaModFix/>
          </a:blip>
          <a:srcRect b="0" l="0" r="38776" t="0"/>
          <a:stretch/>
        </p:blipFill>
        <p:spPr>
          <a:xfrm>
            <a:off x="5357145" y="1371600"/>
            <a:ext cx="3651863" cy="20309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73" name="Google Shape;873;p49"/>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Polar RZ scheme</a:t>
            </a:r>
            <a:endParaRPr/>
          </a:p>
        </p:txBody>
      </p:sp>
      <p:pic>
        <p:nvPicPr>
          <p:cNvPr id="874" name="Google Shape;874;p4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875" name="Google Shape;875;p49"/>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876" name="Google Shape;876;p4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877" name="Google Shape;877;p49"/>
          <p:cNvSpPr txBox="1"/>
          <p:nvPr/>
        </p:nvSpPr>
        <p:spPr>
          <a:xfrm>
            <a:off x="134993" y="808682"/>
            <a:ext cx="5106080" cy="3644099"/>
          </a:xfrm>
          <a:prstGeom prst="rect">
            <a:avLst/>
          </a:prstGeom>
          <a:noFill/>
          <a:ln>
            <a:noFill/>
          </a:ln>
        </p:spPr>
        <p:txBody>
          <a:bodyPr anchorCtr="0" anchor="t" bIns="34275" lIns="0" spcFirstLastPara="1" rIns="0" wrap="square" tIns="34275">
            <a:noAutofit/>
          </a:bodyPr>
          <a:lstStyle/>
          <a:p>
            <a:pPr indent="0" lvl="0" marL="0" marR="0" rtl="0" algn="just">
              <a:lnSpc>
                <a:spcPct val="110000"/>
              </a:lnSpc>
              <a:spcBef>
                <a:spcPts val="300"/>
              </a:spcBef>
              <a:spcAft>
                <a:spcPts val="0"/>
              </a:spcAft>
              <a:buClr>
                <a:schemeClr val="accent1"/>
              </a:buClr>
              <a:buSzPts val="2700"/>
              <a:buFont typeface="Calibri"/>
              <a:buNone/>
            </a:pPr>
            <a:r>
              <a:rPr b="1" i="0" lang="en-US" sz="1800" u="none" cap="none" strike="noStrike">
                <a:solidFill>
                  <a:srgbClr val="002060"/>
                </a:solidFill>
                <a:latin typeface="Times New Roman"/>
                <a:ea typeface="Times New Roman"/>
                <a:cs typeface="Times New Roman"/>
                <a:sym typeface="Times New Roman"/>
              </a:rPr>
              <a:t>b. Return-to-Zero (RZ): </a:t>
            </a:r>
            <a:endParaRPr/>
          </a:p>
          <a:p>
            <a:pPr indent="-285750" lvl="0" marL="285750" marR="0" rtl="0" algn="just">
              <a:lnSpc>
                <a:spcPct val="110000"/>
              </a:lnSpc>
              <a:spcBef>
                <a:spcPts val="600"/>
              </a:spcBef>
              <a:spcAft>
                <a:spcPts val="0"/>
              </a:spcAft>
              <a:buClr>
                <a:schemeClr val="accent1"/>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This scheme uses </a:t>
            </a:r>
            <a:r>
              <a:rPr b="1" i="0" lang="en-US" sz="1800" u="none" cap="none" strike="noStrike">
                <a:solidFill>
                  <a:schemeClr val="dk1"/>
                </a:solidFill>
                <a:latin typeface="Times New Roman"/>
                <a:ea typeface="Times New Roman"/>
                <a:cs typeface="Times New Roman"/>
                <a:sym typeface="Times New Roman"/>
              </a:rPr>
              <a:t>three voltage values. </a:t>
            </a:r>
            <a:r>
              <a:rPr b="1" i="0" lang="en-US" sz="1800" u="none" cap="none" strike="noStrike">
                <a:solidFill>
                  <a:srgbClr val="C00000"/>
                </a:solidFill>
                <a:latin typeface="Times New Roman"/>
                <a:ea typeface="Times New Roman"/>
                <a:cs typeface="Times New Roman"/>
                <a:sym typeface="Times New Roman"/>
              </a:rPr>
              <a:t>+, 0, -.</a:t>
            </a:r>
            <a:endParaRPr/>
          </a:p>
          <a:p>
            <a:pPr indent="-285750" lvl="0" marL="285750" marR="0" rtl="0" algn="just">
              <a:lnSpc>
                <a:spcPct val="110000"/>
              </a:lnSpc>
              <a:spcBef>
                <a:spcPts val="600"/>
              </a:spcBef>
              <a:spcAft>
                <a:spcPts val="0"/>
              </a:spcAft>
              <a:buClr>
                <a:schemeClr val="accent1"/>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Each symbol has a </a:t>
            </a:r>
            <a:r>
              <a:rPr b="1" i="0" lang="en-US" sz="1800" u="none" cap="none" strike="noStrike">
                <a:solidFill>
                  <a:schemeClr val="dk1"/>
                </a:solidFill>
                <a:latin typeface="Times New Roman"/>
                <a:ea typeface="Times New Roman"/>
                <a:cs typeface="Times New Roman"/>
                <a:sym typeface="Times New Roman"/>
              </a:rPr>
              <a:t>transition in the middle</a:t>
            </a:r>
            <a:r>
              <a:rPr b="0" i="0" lang="en-US" sz="1800" u="none" cap="none" strike="noStrike">
                <a:solidFill>
                  <a:schemeClr val="dk1"/>
                </a:solidFill>
                <a:latin typeface="Times New Roman"/>
                <a:ea typeface="Times New Roman"/>
                <a:cs typeface="Times New Roman"/>
                <a:sym typeface="Times New Roman"/>
              </a:rPr>
              <a:t>. Either from high to zero or from low to zero.</a:t>
            </a:r>
            <a:endParaRPr/>
          </a:p>
          <a:p>
            <a:pPr indent="-285750" lvl="0" marL="285750" marR="0" rtl="0" algn="just">
              <a:lnSpc>
                <a:spcPct val="110000"/>
              </a:lnSpc>
              <a:spcBef>
                <a:spcPts val="600"/>
              </a:spcBef>
              <a:spcAft>
                <a:spcPts val="0"/>
              </a:spcAft>
              <a:buClr>
                <a:schemeClr val="accent1"/>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This scheme has more signal transitions (two per symbol), so requires a wider bandwidth.</a:t>
            </a:r>
            <a:endParaRPr/>
          </a:p>
          <a:p>
            <a:pPr indent="-285750" lvl="0" marL="285750" marR="0" rtl="0" algn="just">
              <a:lnSpc>
                <a:spcPct val="110000"/>
              </a:lnSpc>
              <a:spcBef>
                <a:spcPts val="600"/>
              </a:spcBef>
              <a:spcAft>
                <a:spcPts val="0"/>
              </a:spcAft>
              <a:buClr>
                <a:schemeClr val="accent1"/>
              </a:buClr>
              <a:buSzPts val="2700"/>
              <a:buFont typeface="Arial"/>
              <a:buChar char="•"/>
            </a:pPr>
            <a:r>
              <a:rPr b="0" i="0" lang="en-US" sz="1800" u="none" cap="none" strike="noStrike">
                <a:solidFill>
                  <a:srgbClr val="FF0000"/>
                </a:solidFill>
                <a:latin typeface="Times New Roman"/>
                <a:ea typeface="Times New Roman"/>
                <a:cs typeface="Times New Roman"/>
                <a:sym typeface="Times New Roman"/>
              </a:rPr>
              <a:t>Problem is the complexity due to 3 signals.</a:t>
            </a:r>
            <a:endParaRPr/>
          </a:p>
          <a:p>
            <a:pPr indent="-285750" lvl="0" marL="285750" marR="0" rtl="0" algn="just">
              <a:lnSpc>
                <a:spcPct val="110000"/>
              </a:lnSpc>
              <a:spcBef>
                <a:spcPts val="600"/>
              </a:spcBef>
              <a:spcAft>
                <a:spcPts val="0"/>
              </a:spcAft>
              <a:buClr>
                <a:schemeClr val="accent1"/>
              </a:buClr>
              <a:buSzPts val="2700"/>
              <a:buFont typeface="Arial"/>
              <a:buChar char="•"/>
            </a:pPr>
            <a:r>
              <a:rPr b="0" i="0" lang="en-US" sz="1800" u="none" cap="none" strike="noStrike">
                <a:solidFill>
                  <a:srgbClr val="FF0000"/>
                </a:solidFill>
                <a:latin typeface="Times New Roman"/>
                <a:ea typeface="Times New Roman"/>
                <a:cs typeface="Times New Roman"/>
                <a:sym typeface="Times New Roman"/>
              </a:rPr>
              <a:t>Not in use.</a:t>
            </a:r>
            <a:endParaRPr/>
          </a:p>
          <a:p>
            <a:pPr indent="-228600" lvl="0" marL="457200" marR="0" rtl="0" algn="l">
              <a:lnSpc>
                <a:spcPct val="90000"/>
              </a:lnSpc>
              <a:spcBef>
                <a:spcPts val="1200"/>
              </a:spcBef>
              <a:spcAft>
                <a:spcPts val="0"/>
              </a:spcAft>
              <a:buClr>
                <a:schemeClr val="accent1"/>
              </a:buClr>
              <a:buSzPts val="1500"/>
              <a:buFont typeface="Calibri"/>
              <a:buNone/>
            </a:pPr>
            <a:r>
              <a:t/>
            </a:r>
            <a:endParaRPr b="0" i="0" sz="1800" u="none" cap="none" strike="noStrike">
              <a:solidFill>
                <a:srgbClr val="3F3F3F"/>
              </a:solidFill>
              <a:latin typeface="Times New Roman"/>
              <a:ea typeface="Times New Roman"/>
              <a:cs typeface="Times New Roman"/>
              <a:sym typeface="Times New Roman"/>
            </a:endParaRPr>
          </a:p>
        </p:txBody>
      </p:sp>
      <p:pic>
        <p:nvPicPr>
          <p:cNvPr id="878" name="Google Shape;878;p49"/>
          <p:cNvPicPr preferRelativeResize="0"/>
          <p:nvPr/>
        </p:nvPicPr>
        <p:blipFill rotWithShape="1">
          <a:blip r:embed="rId4">
            <a:alphaModFix/>
          </a:blip>
          <a:srcRect b="0" l="0" r="42500" t="0"/>
          <a:stretch/>
        </p:blipFill>
        <p:spPr>
          <a:xfrm>
            <a:off x="5338662" y="2453268"/>
            <a:ext cx="3648609" cy="2089854"/>
          </a:xfrm>
          <a:prstGeom prst="rect">
            <a:avLst/>
          </a:prstGeom>
          <a:noFill/>
          <a:ln>
            <a:noFill/>
          </a:ln>
        </p:spPr>
      </p:pic>
      <p:pic>
        <p:nvPicPr>
          <p:cNvPr id="879" name="Google Shape;879;p49"/>
          <p:cNvPicPr preferRelativeResize="0"/>
          <p:nvPr/>
        </p:nvPicPr>
        <p:blipFill rotWithShape="1">
          <a:blip r:embed="rId5">
            <a:alphaModFix/>
          </a:blip>
          <a:srcRect b="0" l="0" r="0" t="0"/>
          <a:stretch/>
        </p:blipFill>
        <p:spPr>
          <a:xfrm>
            <a:off x="5620358" y="211877"/>
            <a:ext cx="3390900" cy="17456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
          <p:cNvSpPr txBox="1"/>
          <p:nvPr>
            <p:ph type="title"/>
          </p:nvPr>
        </p:nvSpPr>
        <p:spPr>
          <a:xfrm>
            <a:off x="1333500" y="214953"/>
            <a:ext cx="7033260" cy="72633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SzPts val="3600"/>
              <a:buNone/>
            </a:pPr>
            <a:r>
              <a:rPr b="1" lang="en-US">
                <a:solidFill>
                  <a:srgbClr val="7030A0"/>
                </a:solidFill>
              </a:rPr>
              <a:t>Guidelines for CCA and LCA</a:t>
            </a:r>
            <a:endParaRPr>
              <a:solidFill>
                <a:srgbClr val="7030A0"/>
              </a:solidFill>
              <a:latin typeface="Times New Roman"/>
              <a:ea typeface="Times New Roman"/>
              <a:cs typeface="Times New Roman"/>
              <a:sym typeface="Times New Roman"/>
            </a:endParaRPr>
          </a:p>
        </p:txBody>
      </p:sp>
      <p:sp>
        <p:nvSpPr>
          <p:cNvPr id="292" name="Google Shape;292;p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pic>
        <p:nvPicPr>
          <p:cNvPr id="293" name="Google Shape;293;p5"/>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94" name="Google Shape;294;p5"/>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95" name="Google Shape;295;p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296" name="Google Shape;296;p5"/>
          <p:cNvSpPr/>
          <p:nvPr/>
        </p:nvSpPr>
        <p:spPr>
          <a:xfrm>
            <a:off x="1321485" y="1287250"/>
            <a:ext cx="226857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Examination Scheme</a:t>
            </a:r>
            <a:endParaRPr b="0" i="0" sz="1000" u="none" cap="none" strike="noStrike">
              <a:solidFill>
                <a:srgbClr val="000000"/>
              </a:solidFill>
              <a:latin typeface="Calibri"/>
              <a:ea typeface="Calibri"/>
              <a:cs typeface="Calibri"/>
              <a:sym typeface="Calibri"/>
            </a:endParaRPr>
          </a:p>
        </p:txBody>
      </p:sp>
      <p:sp>
        <p:nvSpPr>
          <p:cNvPr id="297" name="Google Shape;297;p5"/>
          <p:cNvSpPr/>
          <p:nvPr/>
        </p:nvSpPr>
        <p:spPr>
          <a:xfrm>
            <a:off x="5644605" y="1284820"/>
            <a:ext cx="264694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CCA Marks Distribution</a:t>
            </a:r>
            <a:endParaRPr b="0" i="0" sz="1000" u="none" cap="none" strike="noStrike">
              <a:solidFill>
                <a:srgbClr val="000000"/>
              </a:solidFill>
              <a:latin typeface="Calibri"/>
              <a:ea typeface="Calibri"/>
              <a:cs typeface="Calibri"/>
              <a:sym typeface="Calibri"/>
            </a:endParaRPr>
          </a:p>
        </p:txBody>
      </p:sp>
      <p:graphicFrame>
        <p:nvGraphicFramePr>
          <p:cNvPr id="298" name="Google Shape;298;p5"/>
          <p:cNvGraphicFramePr/>
          <p:nvPr/>
        </p:nvGraphicFramePr>
        <p:xfrm>
          <a:off x="304800" y="1632926"/>
          <a:ext cx="3000000" cy="3000000"/>
        </p:xfrm>
        <a:graphic>
          <a:graphicData uri="http://schemas.openxmlformats.org/drawingml/2006/table">
            <a:tbl>
              <a:tblPr>
                <a:noFill/>
                <a:tableStyleId>{DD82B272-F18B-4CFE-8B3C-8FAF264B03EC}</a:tableStyleId>
              </a:tblPr>
              <a:tblGrid>
                <a:gridCol w="584425"/>
                <a:gridCol w="2867525"/>
                <a:gridCol w="683050"/>
              </a:tblGrid>
              <a:tr h="198600">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Sr. No.</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01600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Examination Scheme</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1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7632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Class Continuous Assessment (CCA)</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30</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0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7632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Laboratory Continuous Assessment (LCA)</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0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7632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Term End Examination</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40</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575">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299" name="Google Shape;299;p5"/>
          <p:cNvGraphicFramePr/>
          <p:nvPr/>
        </p:nvGraphicFramePr>
        <p:xfrm>
          <a:off x="4808866" y="1600093"/>
          <a:ext cx="3000000" cy="3000000"/>
        </p:xfrm>
        <a:graphic>
          <a:graphicData uri="http://schemas.openxmlformats.org/drawingml/2006/table">
            <a:tbl>
              <a:tblPr>
                <a:noFill/>
                <a:tableStyleId>{DD82B272-F18B-4CFE-8B3C-8FAF264B03EC}</a:tableStyleId>
              </a:tblPr>
              <a:tblGrid>
                <a:gridCol w="600425"/>
                <a:gridCol w="2875400"/>
                <a:gridCol w="659175"/>
              </a:tblGrid>
              <a:tr h="463400">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Sr. No.</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2" marL="101600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Class Continuous Assessment: (30 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05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Mid Term Exam</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15</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Active Learning</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Component</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05</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050">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300" name="Google Shape;300;p5"/>
          <p:cNvGraphicFramePr/>
          <p:nvPr/>
        </p:nvGraphicFramePr>
        <p:xfrm>
          <a:off x="288911" y="3112945"/>
          <a:ext cx="3000000" cy="3000000"/>
        </p:xfrm>
        <a:graphic>
          <a:graphicData uri="http://schemas.openxmlformats.org/drawingml/2006/table">
            <a:tbl>
              <a:tblPr>
                <a:noFill/>
                <a:tableStyleId>{DD82B272-F18B-4CFE-8B3C-8FAF264B03EC}</a:tableStyleId>
              </a:tblPr>
              <a:tblGrid>
                <a:gridCol w="600425"/>
                <a:gridCol w="2875400"/>
                <a:gridCol w="659175"/>
              </a:tblGrid>
              <a:tr h="463400">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Sr. No.</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2" marL="101600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Laboratory Continuous Assessment: (30 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05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Practical Performance</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Implementation</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End Term Practical/ Oral Examination</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050">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87" name="Google Shape;887;p50"/>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2. Polar Schemes : Manchester</a:t>
            </a:r>
            <a:endParaRPr/>
          </a:p>
        </p:txBody>
      </p:sp>
      <p:pic>
        <p:nvPicPr>
          <p:cNvPr id="888" name="Google Shape;888;p50"/>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889" name="Google Shape;889;p50"/>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890" name="Google Shape;890;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891" name="Google Shape;891;p50"/>
          <p:cNvPicPr preferRelativeResize="0"/>
          <p:nvPr/>
        </p:nvPicPr>
        <p:blipFill rotWithShape="1">
          <a:blip r:embed="rId4">
            <a:alphaModFix/>
          </a:blip>
          <a:srcRect b="0" l="0" r="0" t="0"/>
          <a:stretch/>
        </p:blipFill>
        <p:spPr>
          <a:xfrm>
            <a:off x="591015" y="776794"/>
            <a:ext cx="2572405" cy="3756173"/>
          </a:xfrm>
          <a:prstGeom prst="rect">
            <a:avLst/>
          </a:prstGeom>
          <a:noFill/>
          <a:ln>
            <a:noFill/>
          </a:ln>
        </p:spPr>
      </p:pic>
      <p:pic>
        <p:nvPicPr>
          <p:cNvPr id="892" name="Google Shape;892;p50"/>
          <p:cNvPicPr preferRelativeResize="0"/>
          <p:nvPr/>
        </p:nvPicPr>
        <p:blipFill rotWithShape="1">
          <a:blip r:embed="rId5">
            <a:alphaModFix/>
          </a:blip>
          <a:srcRect b="0" l="0" r="0" t="0"/>
          <a:stretch/>
        </p:blipFill>
        <p:spPr>
          <a:xfrm>
            <a:off x="3230328" y="801320"/>
            <a:ext cx="1580664" cy="3806104"/>
          </a:xfrm>
          <a:prstGeom prst="rect">
            <a:avLst/>
          </a:prstGeom>
          <a:noFill/>
          <a:ln>
            <a:noFill/>
          </a:ln>
        </p:spPr>
      </p:pic>
      <p:pic>
        <p:nvPicPr>
          <p:cNvPr id="893" name="Google Shape;893;p50"/>
          <p:cNvPicPr preferRelativeResize="0"/>
          <p:nvPr/>
        </p:nvPicPr>
        <p:blipFill rotWithShape="1">
          <a:blip r:embed="rId6">
            <a:alphaModFix/>
          </a:blip>
          <a:srcRect b="0" l="0" r="0" t="0"/>
          <a:stretch/>
        </p:blipFill>
        <p:spPr>
          <a:xfrm>
            <a:off x="4970750" y="726864"/>
            <a:ext cx="4117399" cy="1735781"/>
          </a:xfrm>
          <a:prstGeom prst="rect">
            <a:avLst/>
          </a:prstGeom>
          <a:noFill/>
          <a:ln>
            <a:noFill/>
          </a:ln>
        </p:spPr>
      </p:pic>
      <p:pic>
        <p:nvPicPr>
          <p:cNvPr id="894" name="Google Shape;894;p50"/>
          <p:cNvPicPr preferRelativeResize="0"/>
          <p:nvPr/>
        </p:nvPicPr>
        <p:blipFill rotWithShape="1">
          <a:blip r:embed="rId7">
            <a:alphaModFix/>
          </a:blip>
          <a:srcRect b="0" l="0" r="0" t="0"/>
          <a:stretch/>
        </p:blipFill>
        <p:spPr>
          <a:xfrm>
            <a:off x="5040836" y="2439554"/>
            <a:ext cx="4047313" cy="20609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02" name="Google Shape;902;p51"/>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2. Polar Schemes : Manchester</a:t>
            </a:r>
            <a:endParaRPr/>
          </a:p>
        </p:txBody>
      </p:sp>
      <p:pic>
        <p:nvPicPr>
          <p:cNvPr id="903" name="Google Shape;903;p51"/>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904" name="Google Shape;904;p51"/>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905" name="Google Shape;905;p5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906" name="Google Shape;906;p51"/>
          <p:cNvPicPr preferRelativeResize="0"/>
          <p:nvPr/>
        </p:nvPicPr>
        <p:blipFill rotWithShape="1">
          <a:blip r:embed="rId4">
            <a:alphaModFix/>
          </a:blip>
          <a:srcRect b="0" l="0" r="0" t="0"/>
          <a:stretch/>
        </p:blipFill>
        <p:spPr>
          <a:xfrm>
            <a:off x="2214130" y="674206"/>
            <a:ext cx="3676650" cy="542925"/>
          </a:xfrm>
          <a:prstGeom prst="rect">
            <a:avLst/>
          </a:prstGeom>
          <a:noFill/>
          <a:ln>
            <a:noFill/>
          </a:ln>
        </p:spPr>
      </p:pic>
      <p:pic>
        <p:nvPicPr>
          <p:cNvPr id="907" name="Google Shape;907;p51"/>
          <p:cNvPicPr preferRelativeResize="0"/>
          <p:nvPr/>
        </p:nvPicPr>
        <p:blipFill rotWithShape="1">
          <a:blip r:embed="rId5">
            <a:alphaModFix/>
          </a:blip>
          <a:srcRect b="0" l="0" r="0" t="0"/>
          <a:stretch/>
        </p:blipFill>
        <p:spPr>
          <a:xfrm>
            <a:off x="1111826" y="1420019"/>
            <a:ext cx="7096991" cy="30896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5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15" name="Google Shape;915;p52"/>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2. Polar Schemes : Differential Manchester</a:t>
            </a:r>
            <a:endParaRPr/>
          </a:p>
        </p:txBody>
      </p:sp>
      <p:pic>
        <p:nvPicPr>
          <p:cNvPr id="916" name="Google Shape;916;p52"/>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917" name="Google Shape;917;p52"/>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918" name="Google Shape;918;p5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919" name="Google Shape;919;p52"/>
          <p:cNvPicPr preferRelativeResize="0"/>
          <p:nvPr/>
        </p:nvPicPr>
        <p:blipFill rotWithShape="1">
          <a:blip r:embed="rId4">
            <a:alphaModFix/>
          </a:blip>
          <a:srcRect b="0" l="0" r="0" t="0"/>
          <a:stretch/>
        </p:blipFill>
        <p:spPr>
          <a:xfrm>
            <a:off x="217068" y="1088545"/>
            <a:ext cx="3105150" cy="695325"/>
          </a:xfrm>
          <a:prstGeom prst="rect">
            <a:avLst/>
          </a:prstGeom>
          <a:noFill/>
          <a:ln>
            <a:noFill/>
          </a:ln>
        </p:spPr>
      </p:pic>
      <p:pic>
        <p:nvPicPr>
          <p:cNvPr id="920" name="Google Shape;920;p52"/>
          <p:cNvPicPr preferRelativeResize="0"/>
          <p:nvPr/>
        </p:nvPicPr>
        <p:blipFill rotWithShape="1">
          <a:blip r:embed="rId5">
            <a:alphaModFix/>
          </a:blip>
          <a:srcRect b="0" l="0" r="0" t="0"/>
          <a:stretch/>
        </p:blipFill>
        <p:spPr>
          <a:xfrm>
            <a:off x="3757202" y="1054666"/>
            <a:ext cx="3007280" cy="532297"/>
          </a:xfrm>
          <a:prstGeom prst="rect">
            <a:avLst/>
          </a:prstGeom>
          <a:noFill/>
          <a:ln>
            <a:noFill/>
          </a:ln>
        </p:spPr>
      </p:pic>
      <p:pic>
        <p:nvPicPr>
          <p:cNvPr id="921" name="Google Shape;921;p52"/>
          <p:cNvPicPr preferRelativeResize="0"/>
          <p:nvPr/>
        </p:nvPicPr>
        <p:blipFill rotWithShape="1">
          <a:blip r:embed="rId6">
            <a:alphaModFix/>
          </a:blip>
          <a:srcRect b="0" l="0" r="0" t="0"/>
          <a:stretch/>
        </p:blipFill>
        <p:spPr>
          <a:xfrm>
            <a:off x="3622243" y="1825721"/>
            <a:ext cx="5376283" cy="2845137"/>
          </a:xfrm>
          <a:prstGeom prst="rect">
            <a:avLst/>
          </a:prstGeom>
          <a:noFill/>
          <a:ln>
            <a:noFill/>
          </a:ln>
        </p:spPr>
      </p:pic>
      <p:pic>
        <p:nvPicPr>
          <p:cNvPr id="922" name="Google Shape;922;p52"/>
          <p:cNvPicPr preferRelativeResize="0"/>
          <p:nvPr/>
        </p:nvPicPr>
        <p:blipFill rotWithShape="1">
          <a:blip r:embed="rId7">
            <a:alphaModFix/>
          </a:blip>
          <a:srcRect b="0" l="0" r="0" t="0"/>
          <a:stretch/>
        </p:blipFill>
        <p:spPr>
          <a:xfrm>
            <a:off x="286635" y="1861618"/>
            <a:ext cx="1885950" cy="1313671"/>
          </a:xfrm>
          <a:prstGeom prst="rect">
            <a:avLst/>
          </a:prstGeom>
          <a:noFill/>
          <a:ln>
            <a:noFill/>
          </a:ln>
        </p:spPr>
      </p:pic>
      <p:pic>
        <p:nvPicPr>
          <p:cNvPr id="923" name="Google Shape;923;p52"/>
          <p:cNvPicPr preferRelativeResize="0"/>
          <p:nvPr/>
        </p:nvPicPr>
        <p:blipFill rotWithShape="1">
          <a:blip r:embed="rId8">
            <a:alphaModFix/>
          </a:blip>
          <a:srcRect b="0" l="0" r="0" t="0"/>
          <a:stretch/>
        </p:blipFill>
        <p:spPr>
          <a:xfrm>
            <a:off x="217068" y="3248290"/>
            <a:ext cx="1955517" cy="14043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5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31" name="Google Shape;931;p53"/>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2. Polar Schemes : Differential Manchester</a:t>
            </a:r>
            <a:endParaRPr/>
          </a:p>
        </p:txBody>
      </p:sp>
      <p:pic>
        <p:nvPicPr>
          <p:cNvPr id="932" name="Google Shape;932;p53"/>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933" name="Google Shape;933;p5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934" name="Google Shape;934;p5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935" name="Google Shape;935;p53"/>
          <p:cNvPicPr preferRelativeResize="0"/>
          <p:nvPr/>
        </p:nvPicPr>
        <p:blipFill rotWithShape="1">
          <a:blip r:embed="rId4">
            <a:alphaModFix/>
          </a:blip>
          <a:srcRect b="0" l="0" r="0" t="0"/>
          <a:stretch/>
        </p:blipFill>
        <p:spPr>
          <a:xfrm>
            <a:off x="5164111" y="1010796"/>
            <a:ext cx="3276600" cy="773074"/>
          </a:xfrm>
          <a:prstGeom prst="rect">
            <a:avLst/>
          </a:prstGeom>
          <a:noFill/>
          <a:ln>
            <a:noFill/>
          </a:ln>
        </p:spPr>
      </p:pic>
      <p:pic>
        <p:nvPicPr>
          <p:cNvPr id="936" name="Google Shape;936;p53"/>
          <p:cNvPicPr preferRelativeResize="0"/>
          <p:nvPr/>
        </p:nvPicPr>
        <p:blipFill rotWithShape="1">
          <a:blip r:embed="rId5">
            <a:alphaModFix/>
          </a:blip>
          <a:srcRect b="0" l="0" r="0" t="0"/>
          <a:stretch/>
        </p:blipFill>
        <p:spPr>
          <a:xfrm>
            <a:off x="4921487" y="2061227"/>
            <a:ext cx="4163291" cy="2519553"/>
          </a:xfrm>
          <a:prstGeom prst="rect">
            <a:avLst/>
          </a:prstGeom>
          <a:noFill/>
          <a:ln>
            <a:noFill/>
          </a:ln>
        </p:spPr>
      </p:pic>
      <p:pic>
        <p:nvPicPr>
          <p:cNvPr id="937" name="Google Shape;937;p53"/>
          <p:cNvPicPr preferRelativeResize="0"/>
          <p:nvPr/>
        </p:nvPicPr>
        <p:blipFill rotWithShape="1">
          <a:blip r:embed="rId6">
            <a:alphaModFix/>
          </a:blip>
          <a:srcRect b="0" l="0" r="0" t="0"/>
          <a:stretch/>
        </p:blipFill>
        <p:spPr>
          <a:xfrm>
            <a:off x="411328" y="1195620"/>
            <a:ext cx="3943350" cy="302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5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45" name="Google Shape;945;p54"/>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2. Polar Schemes : Differential Manchester</a:t>
            </a:r>
            <a:endParaRPr/>
          </a:p>
        </p:txBody>
      </p:sp>
      <p:pic>
        <p:nvPicPr>
          <p:cNvPr id="946" name="Google Shape;946;p54"/>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947" name="Google Shape;947;p5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948" name="Google Shape;948;p5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949" name="Google Shape;949;p54"/>
          <p:cNvSpPr txBox="1"/>
          <p:nvPr/>
        </p:nvSpPr>
        <p:spPr>
          <a:xfrm>
            <a:off x="134992" y="1092820"/>
            <a:ext cx="8462597" cy="3359961"/>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3600"/>
              <a:buFont typeface="Arial"/>
              <a:buChar char="•"/>
            </a:pPr>
            <a:r>
              <a:rPr b="0" i="0" lang="en-US" sz="2400" u="none" cap="none" strike="noStrike">
                <a:solidFill>
                  <a:schemeClr val="dk1"/>
                </a:solidFill>
                <a:latin typeface="Times New Roman"/>
                <a:ea typeface="Times New Roman"/>
                <a:cs typeface="Times New Roman"/>
                <a:sym typeface="Times New Roman"/>
              </a:rPr>
              <a:t>In Manchester and differential Manchester encoding, the transition at the middle of the bit is used for synchronization</a:t>
            </a:r>
            <a:endParaRPr/>
          </a:p>
          <a:p>
            <a:pPr indent="-95250" lvl="0" marL="457200" marR="0" rtl="0" algn="l">
              <a:lnSpc>
                <a:spcPct val="90000"/>
              </a:lnSpc>
              <a:spcBef>
                <a:spcPts val="900"/>
              </a:spcBef>
              <a:spcAft>
                <a:spcPts val="0"/>
              </a:spcAft>
              <a:buClr>
                <a:schemeClr val="accent1"/>
              </a:buClr>
              <a:buSzPts val="36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3600"/>
              <a:buFont typeface="Arial"/>
              <a:buChar char="•"/>
            </a:pPr>
            <a:r>
              <a:rPr b="0" i="0" lang="en-US" sz="2400" u="none" cap="none" strike="noStrike">
                <a:solidFill>
                  <a:schemeClr val="dk1"/>
                </a:solidFill>
                <a:latin typeface="Times New Roman"/>
                <a:ea typeface="Times New Roman"/>
                <a:cs typeface="Times New Roman"/>
                <a:sym typeface="Times New Roman"/>
              </a:rPr>
              <a:t>The minimum bandwidth of Manchester and differential Manchester is 2 times that of NRZ.</a:t>
            </a:r>
            <a:endParaRPr/>
          </a:p>
          <a:p>
            <a:pPr indent="-152400" lvl="0" marL="457200" marR="0" rtl="0" algn="l">
              <a:lnSpc>
                <a:spcPct val="90000"/>
              </a:lnSpc>
              <a:spcBef>
                <a:spcPts val="900"/>
              </a:spcBef>
              <a:spcAft>
                <a:spcPts val="0"/>
              </a:spcAft>
              <a:buClr>
                <a:schemeClr val="accent1"/>
              </a:buClr>
              <a:buSzPts val="27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152400" lvl="0" marL="457200" marR="0" rtl="0" algn="l">
              <a:lnSpc>
                <a:spcPct val="90000"/>
              </a:lnSpc>
              <a:spcBef>
                <a:spcPts val="900"/>
              </a:spcBef>
              <a:spcAft>
                <a:spcPts val="0"/>
              </a:spcAft>
              <a:buClr>
                <a:schemeClr val="accent1"/>
              </a:buClr>
              <a:buSzPts val="27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57" name="Google Shape;957;p55"/>
          <p:cNvSpPr/>
          <p:nvPr/>
        </p:nvSpPr>
        <p:spPr>
          <a:xfrm>
            <a:off x="1045707" y="185433"/>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3. Bipolar: Alternate Mark Inversion (AMI) and Pseudoternary</a:t>
            </a:r>
            <a:endParaRPr b="1" i="0" sz="2800" u="none" cap="none" strike="noStrike">
              <a:solidFill>
                <a:srgbClr val="7030A0"/>
              </a:solidFill>
              <a:latin typeface="Times New Roman"/>
              <a:ea typeface="Times New Roman"/>
              <a:cs typeface="Times New Roman"/>
              <a:sym typeface="Times New Roman"/>
            </a:endParaRPr>
          </a:p>
        </p:txBody>
      </p:sp>
      <p:pic>
        <p:nvPicPr>
          <p:cNvPr id="958" name="Google Shape;958;p5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959" name="Google Shape;959;p55"/>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960" name="Google Shape;960;p5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961" name="Google Shape;961;p55"/>
          <p:cNvSpPr txBox="1"/>
          <p:nvPr/>
        </p:nvSpPr>
        <p:spPr>
          <a:xfrm>
            <a:off x="134992" y="998250"/>
            <a:ext cx="8462597" cy="1818823"/>
          </a:xfrm>
          <a:prstGeom prst="rect">
            <a:avLst/>
          </a:prstGeom>
          <a:noFill/>
          <a:ln>
            <a:noFill/>
          </a:ln>
        </p:spPr>
        <p:txBody>
          <a:bodyPr anchorCtr="0" anchor="t" bIns="34275" lIns="0" spcFirstLastPara="1" rIns="0" wrap="square" tIns="34275">
            <a:noAutofit/>
          </a:bodyPr>
          <a:lstStyle/>
          <a:p>
            <a:pPr indent="-323850" lvl="0" marL="457200" marR="0" rtl="0" algn="l">
              <a:lnSpc>
                <a:spcPct val="100000"/>
              </a:lnSpc>
              <a:spcBef>
                <a:spcPts val="3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Alternate Mark Inversion (AMI) and Pseudoternary. </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Mark means 1. So </a:t>
            </a:r>
            <a:r>
              <a:rPr b="0" i="0" lang="en-US" sz="1600" u="none" cap="none" strike="noStrike">
                <a:solidFill>
                  <a:srgbClr val="FF0000"/>
                </a:solidFill>
                <a:latin typeface="Calibri"/>
                <a:ea typeface="Calibri"/>
                <a:cs typeface="Calibri"/>
                <a:sym typeface="Calibri"/>
              </a:rPr>
              <a:t>AMI means alternate 1 inversion. </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A neutral zero voltage represents binary 0. Binary 1s are represented by alternating  positive and negative voltages. </a:t>
            </a:r>
            <a:endParaRPr/>
          </a:p>
          <a:p>
            <a:pPr indent="-323850" lvl="0" marL="457200" marR="0" rtl="0" algn="l">
              <a:lnSpc>
                <a:spcPct val="100000"/>
              </a:lnSpc>
              <a:spcBef>
                <a:spcPts val="600"/>
              </a:spcBef>
              <a:spcAft>
                <a:spcPts val="30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A variation of AMI encoding is called </a:t>
            </a:r>
            <a:r>
              <a:rPr b="0" i="0" lang="en-US" sz="1600" u="none" cap="none" strike="noStrike">
                <a:solidFill>
                  <a:srgbClr val="FF0000"/>
                </a:solidFill>
                <a:latin typeface="Calibri"/>
                <a:ea typeface="Calibri"/>
                <a:cs typeface="Calibri"/>
                <a:sym typeface="Calibri"/>
              </a:rPr>
              <a:t>pseudoternary</a:t>
            </a:r>
            <a:r>
              <a:rPr b="0" i="0" lang="en-US" sz="1600" u="none" cap="none" strike="noStrike">
                <a:solidFill>
                  <a:schemeClr val="dk1"/>
                </a:solidFill>
                <a:latin typeface="Calibri"/>
                <a:ea typeface="Calibri"/>
                <a:cs typeface="Calibri"/>
                <a:sym typeface="Calibri"/>
              </a:rPr>
              <a:t> in which the </a:t>
            </a:r>
            <a:r>
              <a:rPr b="0" i="0" lang="en-US" sz="1600" u="none" cap="none" strike="noStrike">
                <a:solidFill>
                  <a:srgbClr val="FF0000"/>
                </a:solidFill>
                <a:latin typeface="Calibri"/>
                <a:ea typeface="Calibri"/>
                <a:cs typeface="Calibri"/>
                <a:sym typeface="Calibri"/>
              </a:rPr>
              <a:t>1 bit is encoded as a zero voltage and the 0 bit is encoded as alternating positive and negative voltages.</a:t>
            </a:r>
            <a:endParaRPr b="0" i="0" sz="1800" u="none" cap="none" strike="noStrike">
              <a:solidFill>
                <a:schemeClr val="dk1"/>
              </a:solidFill>
              <a:latin typeface="Times New Roman"/>
              <a:ea typeface="Times New Roman"/>
              <a:cs typeface="Times New Roman"/>
              <a:sym typeface="Times New Roman"/>
            </a:endParaRPr>
          </a:p>
        </p:txBody>
      </p:sp>
      <p:pic>
        <p:nvPicPr>
          <p:cNvPr id="962" name="Google Shape;962;p55"/>
          <p:cNvPicPr preferRelativeResize="0"/>
          <p:nvPr/>
        </p:nvPicPr>
        <p:blipFill rotWithShape="1">
          <a:blip r:embed="rId4">
            <a:alphaModFix/>
          </a:blip>
          <a:srcRect b="0" l="0" r="0" t="0"/>
          <a:stretch/>
        </p:blipFill>
        <p:spPr>
          <a:xfrm>
            <a:off x="653650" y="3313650"/>
            <a:ext cx="4552059" cy="1818825"/>
          </a:xfrm>
          <a:prstGeom prst="rect">
            <a:avLst/>
          </a:prstGeom>
          <a:noFill/>
          <a:ln>
            <a:noFill/>
          </a:ln>
        </p:spPr>
      </p:pic>
      <p:sp>
        <p:nvSpPr>
          <p:cNvPr id="963" name="Google Shape;963;p55"/>
          <p:cNvSpPr/>
          <p:nvPr/>
        </p:nvSpPr>
        <p:spPr>
          <a:xfrm>
            <a:off x="5792618" y="3512726"/>
            <a:ext cx="2899200" cy="12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500" u="none" cap="none" strike="noStrike">
                <a:solidFill>
                  <a:srgbClr val="7030A0"/>
                </a:solidFill>
                <a:latin typeface="Times New Roman"/>
                <a:ea typeface="Times New Roman"/>
                <a:cs typeface="Times New Roman"/>
                <a:sym typeface="Times New Roman"/>
              </a:rPr>
              <a:t>AMI is commonly used for long-distance communication, but it has a synchronization problem when a long sequence of O’s (Zero) is present in the data.</a:t>
            </a:r>
            <a:endParaRPr b="0" i="0" sz="1500" u="none" cap="none" strike="noStrike">
              <a:solidFill>
                <a:srgbClr val="7030A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5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969" name="Google Shape;969;p5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970" name="Google Shape;970;p5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971" name="Google Shape;971;p56"/>
          <p:cNvPicPr preferRelativeResize="0"/>
          <p:nvPr/>
        </p:nvPicPr>
        <p:blipFill rotWithShape="1">
          <a:blip r:embed="rId3">
            <a:alphaModFix/>
          </a:blip>
          <a:srcRect b="0" l="0" r="0" t="0"/>
          <a:stretch/>
        </p:blipFill>
        <p:spPr>
          <a:xfrm>
            <a:off x="1239549" y="563707"/>
            <a:ext cx="3609975" cy="3829050"/>
          </a:xfrm>
          <a:prstGeom prst="rect">
            <a:avLst/>
          </a:prstGeom>
          <a:noFill/>
          <a:ln>
            <a:noFill/>
          </a:ln>
        </p:spPr>
      </p:pic>
      <p:pic>
        <p:nvPicPr>
          <p:cNvPr id="972" name="Google Shape;972;p56"/>
          <p:cNvPicPr preferRelativeResize="0"/>
          <p:nvPr/>
        </p:nvPicPr>
        <p:blipFill rotWithShape="1">
          <a:blip r:embed="rId4">
            <a:alphaModFix/>
          </a:blip>
          <a:srcRect b="0" l="0" r="0" t="0"/>
          <a:stretch/>
        </p:blipFill>
        <p:spPr>
          <a:xfrm>
            <a:off x="4946505" y="563707"/>
            <a:ext cx="3552825" cy="3829050"/>
          </a:xfrm>
          <a:prstGeom prst="rect">
            <a:avLst/>
          </a:prstGeom>
          <a:noFill/>
          <a:ln>
            <a:noFill/>
          </a:ln>
        </p:spPr>
      </p:pic>
      <p:pic>
        <p:nvPicPr>
          <p:cNvPr id="973" name="Google Shape;973;p56"/>
          <p:cNvPicPr preferRelativeResize="0"/>
          <p:nvPr/>
        </p:nvPicPr>
        <p:blipFill rotWithShape="1">
          <a:blip r:embed="rId5">
            <a:alphaModFix/>
          </a:blip>
          <a:srcRect b="0" l="0" r="0" t="0"/>
          <a:stretch/>
        </p:blipFill>
        <p:spPr>
          <a:xfrm>
            <a:off x="41821" y="47020"/>
            <a:ext cx="739015" cy="721907"/>
          </a:xfrm>
          <a:prstGeom prst="rect">
            <a:avLst/>
          </a:prstGeom>
          <a:noFill/>
          <a:ln>
            <a:noFill/>
          </a:ln>
        </p:spPr>
      </p:pic>
      <p:sp>
        <p:nvSpPr>
          <p:cNvPr id="974" name="Google Shape;974;p56"/>
          <p:cNvSpPr/>
          <p:nvPr/>
        </p:nvSpPr>
        <p:spPr>
          <a:xfrm>
            <a:off x="2659629" y="-53692"/>
            <a:ext cx="195438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600" u="none" cap="none" strike="noStrike">
                <a:solidFill>
                  <a:schemeClr val="dk1"/>
                </a:solidFill>
                <a:latin typeface="Arial"/>
                <a:ea typeface="Arial"/>
                <a:cs typeface="Arial"/>
                <a:sym typeface="Arial"/>
              </a:rPr>
              <a:t>Revision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5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82" name="Google Shape;982;p57"/>
          <p:cNvSpPr/>
          <p:nvPr/>
        </p:nvSpPr>
        <p:spPr>
          <a:xfrm>
            <a:off x="1045707" y="185433"/>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4. Multilevel Schemes</a:t>
            </a:r>
            <a:endParaRPr/>
          </a:p>
        </p:txBody>
      </p:sp>
      <p:pic>
        <p:nvPicPr>
          <p:cNvPr id="983" name="Google Shape;983;p57"/>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984" name="Google Shape;984;p5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985" name="Google Shape;985;p5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986" name="Google Shape;986;p57"/>
          <p:cNvSpPr txBox="1"/>
          <p:nvPr/>
        </p:nvSpPr>
        <p:spPr>
          <a:xfrm>
            <a:off x="134992" y="998250"/>
            <a:ext cx="8462597" cy="1818823"/>
          </a:xfrm>
          <a:prstGeom prst="rect">
            <a:avLst/>
          </a:prstGeom>
          <a:noFill/>
          <a:ln>
            <a:noFill/>
          </a:ln>
        </p:spPr>
        <p:txBody>
          <a:bodyPr anchorCtr="0" anchor="t" bIns="34275" lIns="0" spcFirstLastPara="1" rIns="0" wrap="square" tIns="34275">
            <a:noAutofit/>
          </a:bodyPr>
          <a:lstStyle/>
          <a:p>
            <a:pPr indent="-323850" lvl="0" marL="457200" marR="0" rtl="0" algn="ctr">
              <a:lnSpc>
                <a:spcPct val="90000"/>
              </a:lnSpc>
              <a:spcBef>
                <a:spcPts val="900"/>
              </a:spcBef>
              <a:spcAft>
                <a:spcPts val="0"/>
              </a:spcAft>
              <a:buClr>
                <a:schemeClr val="accent1"/>
              </a:buClr>
              <a:buSzPts val="1500"/>
              <a:buFont typeface="Calibri"/>
              <a:buChar char=" "/>
            </a:pPr>
            <a:r>
              <a:rPr b="1" i="0" lang="en-US" sz="1600" u="none" cap="none" strike="noStrike">
                <a:solidFill>
                  <a:srgbClr val="3F3F3F"/>
                </a:solidFill>
                <a:latin typeface="Arial"/>
                <a:ea typeface="Arial"/>
                <a:cs typeface="Arial"/>
                <a:sym typeface="Arial"/>
              </a:rPr>
              <a:t>In </a:t>
            </a:r>
            <a:r>
              <a:rPr b="1" i="1" lang="en-US" sz="1600" u="none" cap="none" strike="noStrike">
                <a:solidFill>
                  <a:srgbClr val="3F3F3F"/>
                </a:solidFill>
                <a:latin typeface="Arial"/>
                <a:ea typeface="Arial"/>
                <a:cs typeface="Arial"/>
                <a:sym typeface="Arial"/>
              </a:rPr>
              <a:t>m</a:t>
            </a:r>
            <a:r>
              <a:rPr b="1" i="0" lang="en-US" sz="1600" u="none" cap="none" strike="noStrike">
                <a:solidFill>
                  <a:srgbClr val="3F3F3F"/>
                </a:solidFill>
                <a:latin typeface="Arial"/>
                <a:ea typeface="Arial"/>
                <a:cs typeface="Arial"/>
                <a:sym typeface="Arial"/>
              </a:rPr>
              <a:t>B</a:t>
            </a:r>
            <a:r>
              <a:rPr b="1" i="1" lang="en-US" sz="1600" u="none" cap="none" strike="noStrike">
                <a:solidFill>
                  <a:srgbClr val="3F3F3F"/>
                </a:solidFill>
                <a:latin typeface="Arial"/>
                <a:ea typeface="Arial"/>
                <a:cs typeface="Arial"/>
                <a:sym typeface="Arial"/>
              </a:rPr>
              <a:t>n</a:t>
            </a:r>
            <a:r>
              <a:rPr b="1" i="0" lang="en-US" sz="1600" u="none" cap="none" strike="noStrike">
                <a:solidFill>
                  <a:srgbClr val="3F3F3F"/>
                </a:solidFill>
                <a:latin typeface="Arial"/>
                <a:ea typeface="Arial"/>
                <a:cs typeface="Arial"/>
                <a:sym typeface="Arial"/>
              </a:rPr>
              <a:t>L schemes, a pattern of </a:t>
            </a:r>
            <a:r>
              <a:rPr b="1" i="1" lang="en-US" sz="1600" u="none" cap="none" strike="noStrike">
                <a:solidFill>
                  <a:srgbClr val="3F3F3F"/>
                </a:solidFill>
                <a:latin typeface="Arial"/>
                <a:ea typeface="Arial"/>
                <a:cs typeface="Arial"/>
                <a:sym typeface="Arial"/>
              </a:rPr>
              <a:t>m</a:t>
            </a:r>
            <a:r>
              <a:rPr b="1" i="0" lang="en-US" sz="1600" u="none" cap="none" strike="noStrike">
                <a:solidFill>
                  <a:srgbClr val="3F3F3F"/>
                </a:solidFill>
                <a:latin typeface="Arial"/>
                <a:ea typeface="Arial"/>
                <a:cs typeface="Arial"/>
                <a:sym typeface="Arial"/>
              </a:rPr>
              <a:t> data elements is encoded as a pattern of </a:t>
            </a:r>
            <a:r>
              <a:rPr b="1" i="1" lang="en-US" sz="1600" u="none" cap="none" strike="noStrike">
                <a:solidFill>
                  <a:srgbClr val="3F3F3F"/>
                </a:solidFill>
                <a:latin typeface="Arial"/>
                <a:ea typeface="Arial"/>
                <a:cs typeface="Arial"/>
                <a:sym typeface="Arial"/>
              </a:rPr>
              <a:t>n</a:t>
            </a:r>
            <a:r>
              <a:rPr b="1" i="0" lang="en-US" sz="1600" u="none" cap="none" strike="noStrike">
                <a:solidFill>
                  <a:srgbClr val="3F3F3F"/>
                </a:solidFill>
                <a:latin typeface="Arial"/>
                <a:ea typeface="Arial"/>
                <a:cs typeface="Arial"/>
                <a:sym typeface="Arial"/>
              </a:rPr>
              <a:t> signal elements in which 2</a:t>
            </a:r>
            <a:r>
              <a:rPr b="1" baseline="30000" i="0" lang="en-US" sz="1600" u="none" cap="none" strike="noStrike">
                <a:solidFill>
                  <a:srgbClr val="3F3F3F"/>
                </a:solidFill>
                <a:latin typeface="Arial"/>
                <a:ea typeface="Arial"/>
                <a:cs typeface="Arial"/>
                <a:sym typeface="Arial"/>
              </a:rPr>
              <a:t>m</a:t>
            </a:r>
            <a:r>
              <a:rPr b="1" i="0" lang="en-US" sz="1600" u="none" cap="none" strike="noStrike">
                <a:solidFill>
                  <a:srgbClr val="3F3F3F"/>
                </a:solidFill>
                <a:latin typeface="Arial"/>
                <a:ea typeface="Arial"/>
                <a:cs typeface="Arial"/>
                <a:sym typeface="Arial"/>
              </a:rPr>
              <a:t> ≤ L</a:t>
            </a:r>
            <a:r>
              <a:rPr b="1" baseline="30000" i="0" lang="en-US" sz="1600" u="none" cap="none" strike="noStrike">
                <a:solidFill>
                  <a:srgbClr val="3F3F3F"/>
                </a:solidFill>
                <a:latin typeface="Arial"/>
                <a:ea typeface="Arial"/>
                <a:cs typeface="Arial"/>
                <a:sym typeface="Arial"/>
              </a:rPr>
              <a:t>n</a:t>
            </a:r>
            <a:r>
              <a:rPr b="1" i="0" lang="en-US" sz="1600" u="none" cap="none" strike="noStrike">
                <a:solidFill>
                  <a:srgbClr val="3F3F3F"/>
                </a:solidFill>
                <a:latin typeface="Arial"/>
                <a:ea typeface="Arial"/>
                <a:cs typeface="Arial"/>
                <a:sym typeface="Arial"/>
              </a:rPr>
              <a:t>.</a:t>
            </a:r>
            <a:endParaRPr/>
          </a:p>
          <a:p>
            <a:pPr indent="-228600" lvl="0" marL="457200" marR="0" rtl="0" algn="ctr">
              <a:lnSpc>
                <a:spcPct val="90000"/>
              </a:lnSpc>
              <a:spcBef>
                <a:spcPts val="900"/>
              </a:spcBef>
              <a:spcAft>
                <a:spcPts val="0"/>
              </a:spcAft>
              <a:buClr>
                <a:schemeClr val="accent1"/>
              </a:buClr>
              <a:buSzPts val="1500"/>
              <a:buFont typeface="Calibri"/>
              <a:buNone/>
            </a:pPr>
            <a:r>
              <a:t/>
            </a:r>
            <a:endParaRPr b="1" i="0" sz="1600" u="none" cap="none" strike="noStrike">
              <a:solidFill>
                <a:srgbClr val="3F3F3F"/>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5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94" name="Google Shape;994;p58"/>
          <p:cNvSpPr/>
          <p:nvPr/>
        </p:nvSpPr>
        <p:spPr>
          <a:xfrm>
            <a:off x="1045707" y="185433"/>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4. Multilevel Schemes</a:t>
            </a:r>
            <a:endParaRPr/>
          </a:p>
        </p:txBody>
      </p:sp>
      <p:pic>
        <p:nvPicPr>
          <p:cNvPr id="995" name="Google Shape;995;p58"/>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996" name="Google Shape;996;p58"/>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997" name="Google Shape;997;p5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998" name="Google Shape;998;p58"/>
          <p:cNvSpPr txBox="1"/>
          <p:nvPr/>
        </p:nvSpPr>
        <p:spPr>
          <a:xfrm>
            <a:off x="134992" y="998250"/>
            <a:ext cx="8462597" cy="1818823"/>
          </a:xfrm>
          <a:prstGeom prst="rect">
            <a:avLst/>
          </a:prstGeom>
          <a:noFill/>
          <a:ln>
            <a:noFill/>
          </a:ln>
        </p:spPr>
        <p:txBody>
          <a:bodyPr anchorCtr="0" anchor="t" bIns="34275" lIns="0" spcFirstLastPara="1" rIns="0" wrap="square" tIns="34275">
            <a:noAutofit/>
          </a:bodyPr>
          <a:lstStyle/>
          <a:p>
            <a:pPr indent="-342900" lvl="0" marL="342900" marR="0" rtl="0" algn="l">
              <a:lnSpc>
                <a:spcPct val="90000"/>
              </a:lnSpc>
              <a:spcBef>
                <a:spcPts val="32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The first </a:t>
            </a:r>
            <a:r>
              <a:rPr b="0" i="1" lang="en-US" sz="1600" u="none" cap="none" strike="noStrike">
                <a:solidFill>
                  <a:schemeClr val="dk1"/>
                </a:solidFill>
                <a:latin typeface="Calibri"/>
                <a:ea typeface="Calibri"/>
                <a:cs typeface="Calibri"/>
                <a:sym typeface="Calibri"/>
              </a:rPr>
              <a:t>mBnL </a:t>
            </a:r>
            <a:r>
              <a:rPr b="0" i="0" lang="en-US" sz="1600" u="none" cap="none" strike="noStrike">
                <a:solidFill>
                  <a:schemeClr val="dk1"/>
                </a:solidFill>
                <a:latin typeface="Calibri"/>
                <a:ea typeface="Calibri"/>
                <a:cs typeface="Calibri"/>
                <a:sym typeface="Calibri"/>
              </a:rPr>
              <a:t>scheme we discuss, </a:t>
            </a:r>
            <a:r>
              <a:rPr b="1" i="0" lang="en-US" sz="1600" u="none" cap="none" strike="noStrike">
                <a:solidFill>
                  <a:schemeClr val="dk1"/>
                </a:solidFill>
                <a:latin typeface="Calibri"/>
                <a:ea typeface="Calibri"/>
                <a:cs typeface="Calibri"/>
                <a:sym typeface="Calibri"/>
              </a:rPr>
              <a:t>two binary, one quaternary (2B1Q), </a:t>
            </a:r>
            <a:r>
              <a:rPr b="0" i="0" lang="en-US" sz="1600" u="none" cap="none" strike="noStrike">
                <a:solidFill>
                  <a:schemeClr val="dk1"/>
                </a:solidFill>
                <a:latin typeface="Calibri"/>
                <a:ea typeface="Calibri"/>
                <a:cs typeface="Calibri"/>
                <a:sym typeface="Calibri"/>
              </a:rPr>
              <a:t>uses data patterns of size 2 and encodes the 2-bit patterns as one signal element belonging to a four-level signal. </a:t>
            </a:r>
            <a:endParaRPr/>
          </a:p>
          <a:p>
            <a:pPr indent="-342900" lvl="0" marL="342900" marR="0" rtl="0" algn="l">
              <a:lnSpc>
                <a:spcPct val="90000"/>
              </a:lnSpc>
              <a:spcBef>
                <a:spcPts val="32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In this type of encoding </a:t>
            </a:r>
            <a:r>
              <a:rPr b="0" i="1" lang="en-US" sz="1600" u="none" cap="none" strike="noStrike">
                <a:solidFill>
                  <a:schemeClr val="dk1"/>
                </a:solidFill>
                <a:latin typeface="Calibri"/>
                <a:ea typeface="Calibri"/>
                <a:cs typeface="Calibri"/>
                <a:sym typeface="Calibri"/>
              </a:rPr>
              <a:t>m </a:t>
            </a:r>
            <a:r>
              <a:rPr b="0" i="0" lang="en-US" sz="1600" u="none" cap="none" strike="noStrike">
                <a:solidFill>
                  <a:schemeClr val="dk1"/>
                </a:solidFill>
                <a:latin typeface="Calibri"/>
                <a:ea typeface="Calibri"/>
                <a:cs typeface="Calibri"/>
                <a:sym typeface="Calibri"/>
              </a:rPr>
              <a:t>= 2, </a:t>
            </a:r>
            <a:r>
              <a:rPr b="0" i="1" lang="en-US" sz="1600" u="none" cap="none" strike="noStrike">
                <a:solidFill>
                  <a:schemeClr val="dk1"/>
                </a:solidFill>
                <a:latin typeface="Calibri"/>
                <a:ea typeface="Calibri"/>
                <a:cs typeface="Calibri"/>
                <a:sym typeface="Calibri"/>
              </a:rPr>
              <a:t>n </a:t>
            </a:r>
            <a:r>
              <a:rPr b="0" i="0" lang="en-US" sz="1600" u="none" cap="none" strike="noStrike">
                <a:solidFill>
                  <a:schemeClr val="dk1"/>
                </a:solidFill>
                <a:latin typeface="Calibri"/>
                <a:ea typeface="Calibri"/>
                <a:cs typeface="Calibri"/>
                <a:sym typeface="Calibri"/>
              </a:rPr>
              <a:t>= 1, and </a:t>
            </a:r>
            <a:r>
              <a:rPr b="0" i="1" lang="en-US" sz="1600" u="none" cap="none" strike="noStrike">
                <a:solidFill>
                  <a:schemeClr val="dk1"/>
                </a:solidFill>
                <a:latin typeface="Calibri"/>
                <a:ea typeface="Calibri"/>
                <a:cs typeface="Calibri"/>
                <a:sym typeface="Calibri"/>
              </a:rPr>
              <a:t>L </a:t>
            </a:r>
            <a:r>
              <a:rPr b="0" i="0" lang="en-US" sz="1600" u="none" cap="none" strike="noStrike">
                <a:solidFill>
                  <a:schemeClr val="dk1"/>
                </a:solidFill>
                <a:latin typeface="Calibri"/>
                <a:ea typeface="Calibri"/>
                <a:cs typeface="Calibri"/>
                <a:sym typeface="Calibri"/>
              </a:rPr>
              <a:t>= 4 (quaternary). </a:t>
            </a:r>
            <a:endParaRPr/>
          </a:p>
          <a:p>
            <a:pPr indent="-342900" lvl="0" marL="342900" marR="0" rtl="0" algn="l">
              <a:lnSpc>
                <a:spcPct val="90000"/>
              </a:lnSpc>
              <a:spcBef>
                <a:spcPts val="32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2 times faster than by using NRZ-L </a:t>
            </a:r>
            <a:endParaRPr/>
          </a:p>
          <a:p>
            <a:pPr indent="-342900" lvl="0" marL="342900" marR="0" rtl="0" algn="l">
              <a:lnSpc>
                <a:spcPct val="90000"/>
              </a:lnSpc>
              <a:spcBef>
                <a:spcPts val="32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There are no redundant signal patterns in this scheme because 2</a:t>
            </a:r>
            <a:r>
              <a:rPr b="0" baseline="30000" i="0" lang="en-US" sz="1600" u="none" cap="none" strike="noStrike">
                <a:solidFill>
                  <a:schemeClr val="dk1"/>
                </a:solidFill>
                <a:latin typeface="Calibri"/>
                <a:ea typeface="Calibri"/>
                <a:cs typeface="Calibri"/>
                <a:sym typeface="Calibri"/>
              </a:rPr>
              <a:t>2</a:t>
            </a:r>
            <a:r>
              <a:rPr b="0" i="0" lang="en-US" sz="1600" u="none" cap="none" strike="noStrike">
                <a:solidFill>
                  <a:schemeClr val="dk1"/>
                </a:solidFill>
                <a:latin typeface="Calibri"/>
                <a:ea typeface="Calibri"/>
                <a:cs typeface="Calibri"/>
                <a:sym typeface="Calibri"/>
              </a:rPr>
              <a:t> = 4</a:t>
            </a:r>
            <a:r>
              <a:rPr b="0" baseline="30000" i="0" lang="en-US" sz="1600" u="none" cap="none" strike="noStrike">
                <a:solidFill>
                  <a:schemeClr val="dk1"/>
                </a:solidFill>
                <a:latin typeface="Calibri"/>
                <a:ea typeface="Calibri"/>
                <a:cs typeface="Calibri"/>
                <a:sym typeface="Calibri"/>
              </a:rPr>
              <a:t>1</a:t>
            </a:r>
            <a:r>
              <a:rPr b="0" i="0" lang="en-US" sz="1600" u="none" cap="none" strike="noStrike">
                <a:solidFill>
                  <a:schemeClr val="dk1"/>
                </a:solidFill>
                <a:latin typeface="Calibri"/>
                <a:ea typeface="Calibri"/>
                <a:cs typeface="Calibri"/>
                <a:sym typeface="Calibri"/>
              </a:rPr>
              <a:t>. </a:t>
            </a:r>
            <a:endParaRPr/>
          </a:p>
          <a:p>
            <a:pPr indent="-342900" lvl="0" marL="342900" marR="0" rtl="0" algn="l">
              <a:lnSpc>
                <a:spcPct val="90000"/>
              </a:lnSpc>
              <a:spcBef>
                <a:spcPts val="32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Used in DSL (Digital Subscriber Line) technology to provide a high-speed connection to the Internet by using subscriber telephone lines </a:t>
            </a:r>
            <a:endParaRPr/>
          </a:p>
          <a:p>
            <a:pPr indent="-228600" lvl="0" marL="457200" marR="0" rtl="0" algn="ctr">
              <a:lnSpc>
                <a:spcPct val="90000"/>
              </a:lnSpc>
              <a:spcBef>
                <a:spcPts val="900"/>
              </a:spcBef>
              <a:spcAft>
                <a:spcPts val="0"/>
              </a:spcAft>
              <a:buClr>
                <a:schemeClr val="accent1"/>
              </a:buClr>
              <a:buSzPts val="1500"/>
              <a:buFont typeface="Calibri"/>
              <a:buNone/>
            </a:pPr>
            <a:r>
              <a:t/>
            </a:r>
            <a:endParaRPr b="1" i="0" sz="1600" u="none" cap="none" strike="noStrike">
              <a:solidFill>
                <a:srgbClr val="3F3F3F"/>
              </a:solidFill>
              <a:latin typeface="Arial"/>
              <a:ea typeface="Arial"/>
              <a:cs typeface="Arial"/>
              <a:sym typeface="Arial"/>
            </a:endParaRPr>
          </a:p>
        </p:txBody>
      </p:sp>
      <p:pic>
        <p:nvPicPr>
          <p:cNvPr id="999" name="Google Shape;999;p58"/>
          <p:cNvPicPr preferRelativeResize="0"/>
          <p:nvPr/>
        </p:nvPicPr>
        <p:blipFill rotWithShape="1">
          <a:blip r:embed="rId4">
            <a:alphaModFix/>
          </a:blip>
          <a:srcRect b="0" l="0" r="0" t="0"/>
          <a:stretch/>
        </p:blipFill>
        <p:spPr>
          <a:xfrm>
            <a:off x="4506293" y="2795587"/>
            <a:ext cx="3617100" cy="1931461"/>
          </a:xfrm>
          <a:prstGeom prst="rect">
            <a:avLst/>
          </a:prstGeom>
          <a:noFill/>
          <a:ln>
            <a:noFill/>
          </a:ln>
        </p:spPr>
      </p:pic>
      <p:pic>
        <p:nvPicPr>
          <p:cNvPr id="1000" name="Google Shape;1000;p58"/>
          <p:cNvPicPr preferRelativeResize="0"/>
          <p:nvPr/>
        </p:nvPicPr>
        <p:blipFill rotWithShape="1">
          <a:blip r:embed="rId5">
            <a:alphaModFix/>
          </a:blip>
          <a:srcRect b="0" l="0" r="0" t="0"/>
          <a:stretch/>
        </p:blipFill>
        <p:spPr>
          <a:xfrm>
            <a:off x="486879" y="3313642"/>
            <a:ext cx="3181350" cy="447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5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08" name="Google Shape;1008;p59"/>
          <p:cNvSpPr/>
          <p:nvPr/>
        </p:nvSpPr>
        <p:spPr>
          <a:xfrm>
            <a:off x="1045707" y="185433"/>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5. Multitransition: MLT-3  </a:t>
            </a:r>
            <a:endParaRPr/>
          </a:p>
        </p:txBody>
      </p:sp>
      <p:pic>
        <p:nvPicPr>
          <p:cNvPr id="1009" name="Google Shape;1009;p5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010" name="Google Shape;1010;p59"/>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011" name="Google Shape;1011;p5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012" name="Google Shape;1012;p59"/>
          <p:cNvSpPr txBox="1"/>
          <p:nvPr/>
        </p:nvSpPr>
        <p:spPr>
          <a:xfrm>
            <a:off x="134992" y="998250"/>
            <a:ext cx="8462597" cy="3216911"/>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b="0" i="0" lang="en-US" sz="1600" u="none" cap="none" strike="noStrike">
                <a:solidFill>
                  <a:schemeClr val="dk1"/>
                </a:solidFill>
                <a:latin typeface="Calibri"/>
                <a:ea typeface="Calibri"/>
                <a:cs typeface="Calibri"/>
                <a:sym typeface="Calibri"/>
              </a:rPr>
              <a:t>The </a:t>
            </a:r>
            <a:r>
              <a:rPr b="1" i="0" lang="en-US" sz="1600" u="none" cap="none" strike="noStrike">
                <a:solidFill>
                  <a:schemeClr val="dk1"/>
                </a:solidFill>
                <a:latin typeface="Calibri"/>
                <a:ea typeface="Calibri"/>
                <a:cs typeface="Calibri"/>
                <a:sym typeface="Calibri"/>
              </a:rPr>
              <a:t>multiline transmission, three-level (MLT-3) scheme uses </a:t>
            </a:r>
            <a:r>
              <a:rPr b="0" i="0" lang="en-US" sz="1600" u="none" cap="none" strike="noStrike">
                <a:solidFill>
                  <a:schemeClr val="dk1"/>
                </a:solidFill>
                <a:latin typeface="Calibri"/>
                <a:ea typeface="Calibri"/>
                <a:cs typeface="Calibri"/>
                <a:sym typeface="Calibri"/>
              </a:rPr>
              <a:t>three levels (+</a:t>
            </a:r>
            <a:r>
              <a:rPr b="0" i="1" lang="en-US" sz="1600" u="none" cap="none" strike="noStrike">
                <a:solidFill>
                  <a:schemeClr val="dk1"/>
                </a:solidFill>
                <a:latin typeface="Calibri"/>
                <a:ea typeface="Calibri"/>
                <a:cs typeface="Calibri"/>
                <a:sym typeface="Calibri"/>
              </a:rPr>
              <a:t>V</a:t>
            </a:r>
            <a:r>
              <a:rPr b="0" i="0" lang="en-US" sz="1600" u="none" cap="none" strike="noStrike">
                <a:solidFill>
                  <a:schemeClr val="dk1"/>
                </a:solidFill>
                <a:latin typeface="Calibri"/>
                <a:ea typeface="Calibri"/>
                <a:cs typeface="Calibri"/>
                <a:sym typeface="Calibri"/>
              </a:rPr>
              <a:t>, 0, and -</a:t>
            </a:r>
            <a:r>
              <a:rPr b="0" i="1" lang="en-US" sz="1600" u="none" cap="none" strike="noStrike">
                <a:solidFill>
                  <a:schemeClr val="dk1"/>
                </a:solidFill>
                <a:latin typeface="Calibri"/>
                <a:ea typeface="Calibri"/>
                <a:cs typeface="Calibri"/>
                <a:sym typeface="Calibri"/>
              </a:rPr>
              <a:t>V</a:t>
            </a:r>
            <a:r>
              <a:rPr b="0" i="0" lang="en-US" sz="1600" u="none" cap="none" strike="noStrike">
                <a:solidFill>
                  <a:schemeClr val="dk1"/>
                </a:solidFill>
                <a:latin typeface="Calibri"/>
                <a:ea typeface="Calibri"/>
                <a:cs typeface="Calibri"/>
                <a:sym typeface="Calibri"/>
              </a:rPr>
              <a:t>) and three transition rules to move between the levels.</a:t>
            </a:r>
            <a:br>
              <a:rPr b="0" i="0" lang="en-US" sz="1600" u="none" cap="none" strike="noStrike">
                <a:solidFill>
                  <a:schemeClr val="dk1"/>
                </a:solidFill>
                <a:latin typeface="Calibri"/>
                <a:ea typeface="Calibri"/>
                <a:cs typeface="Calibri"/>
                <a:sym typeface="Calibri"/>
              </a:rPr>
            </a:br>
            <a:r>
              <a:rPr b="1" i="0" lang="en-US" sz="1600" u="none" cap="none" strike="noStrike">
                <a:solidFill>
                  <a:schemeClr val="dk1"/>
                </a:solidFill>
                <a:latin typeface="Calibri"/>
                <a:ea typeface="Calibri"/>
                <a:cs typeface="Calibri"/>
                <a:sym typeface="Calibri"/>
              </a:rPr>
              <a:t>1. </a:t>
            </a:r>
            <a:r>
              <a:rPr b="0" i="0" lang="en-US" sz="1600" u="none" cap="none" strike="noStrike">
                <a:solidFill>
                  <a:schemeClr val="dk1"/>
                </a:solidFill>
                <a:latin typeface="Calibri"/>
                <a:ea typeface="Calibri"/>
                <a:cs typeface="Calibri"/>
                <a:sym typeface="Calibri"/>
              </a:rPr>
              <a:t>If the next bit is 0, there is no transition.</a:t>
            </a:r>
            <a:br>
              <a:rPr b="0" i="0" lang="en-US" sz="1600" u="none" cap="none" strike="noStrike">
                <a:solidFill>
                  <a:schemeClr val="dk1"/>
                </a:solidFill>
                <a:latin typeface="Calibri"/>
                <a:ea typeface="Calibri"/>
                <a:cs typeface="Calibri"/>
                <a:sym typeface="Calibri"/>
              </a:rPr>
            </a:br>
            <a:r>
              <a:rPr b="1" i="0" lang="en-US" sz="1600" u="none" cap="none" strike="noStrike">
                <a:solidFill>
                  <a:schemeClr val="dk1"/>
                </a:solidFill>
                <a:latin typeface="Calibri"/>
                <a:ea typeface="Calibri"/>
                <a:cs typeface="Calibri"/>
                <a:sym typeface="Calibri"/>
              </a:rPr>
              <a:t>2. </a:t>
            </a:r>
            <a:r>
              <a:rPr b="0" i="0" lang="en-US" sz="1600" u="none" cap="none" strike="noStrike">
                <a:solidFill>
                  <a:schemeClr val="dk1"/>
                </a:solidFill>
                <a:latin typeface="Calibri"/>
                <a:ea typeface="Calibri"/>
                <a:cs typeface="Calibri"/>
                <a:sym typeface="Calibri"/>
              </a:rPr>
              <a:t>If the next bit is 1 and the current level is not 0, the next level is 0.</a:t>
            </a:r>
            <a:br>
              <a:rPr b="0" i="0" lang="en-US" sz="1600" u="none" cap="none" strike="noStrike">
                <a:solidFill>
                  <a:schemeClr val="dk1"/>
                </a:solidFill>
                <a:latin typeface="Calibri"/>
                <a:ea typeface="Calibri"/>
                <a:cs typeface="Calibri"/>
                <a:sym typeface="Calibri"/>
              </a:rPr>
            </a:br>
            <a:r>
              <a:rPr b="1" i="0" lang="en-US" sz="1600" u="none" cap="none" strike="noStrike">
                <a:solidFill>
                  <a:schemeClr val="dk1"/>
                </a:solidFill>
                <a:latin typeface="Calibri"/>
                <a:ea typeface="Calibri"/>
                <a:cs typeface="Calibri"/>
                <a:sym typeface="Calibri"/>
              </a:rPr>
              <a:t>3. </a:t>
            </a:r>
            <a:r>
              <a:rPr b="0" i="0" lang="en-US" sz="1600" u="none" cap="none" strike="noStrike">
                <a:solidFill>
                  <a:schemeClr val="dk1"/>
                </a:solidFill>
                <a:latin typeface="Calibri"/>
                <a:ea typeface="Calibri"/>
                <a:cs typeface="Calibri"/>
                <a:sym typeface="Calibri"/>
              </a:rPr>
              <a:t>If the next bit is 1 and the current level is 0, the next level is the opposite of the last nonzero level. </a:t>
            </a:r>
            <a:endParaRPr/>
          </a:p>
          <a:p>
            <a:pPr indent="-323850" lvl="0" marL="457200" marR="0" rtl="0" algn="l">
              <a:lnSpc>
                <a:spcPct val="90000"/>
              </a:lnSpc>
              <a:spcBef>
                <a:spcPts val="900"/>
              </a:spcBef>
              <a:spcAft>
                <a:spcPts val="0"/>
              </a:spcAft>
              <a:buClr>
                <a:schemeClr val="accent1"/>
              </a:buClr>
              <a:buSzPts val="1500"/>
              <a:buFont typeface="Calibri"/>
              <a:buChar char=" "/>
            </a:pPr>
            <a:r>
              <a:rPr b="0" i="0" lang="en-US" sz="1600" u="none" cap="none" strike="noStrike">
                <a:solidFill>
                  <a:schemeClr val="dk1"/>
                </a:solidFill>
                <a:latin typeface="Calibri"/>
                <a:ea typeface="Calibri"/>
                <a:cs typeface="Calibri"/>
                <a:sym typeface="Calibri"/>
              </a:rPr>
              <a:t>The three voltage levels (-</a:t>
            </a:r>
            <a:r>
              <a:rPr b="0" i="1" lang="en-US" sz="1600" u="none" cap="none" strike="noStrike">
                <a:solidFill>
                  <a:schemeClr val="dk1"/>
                </a:solidFill>
                <a:latin typeface="Calibri"/>
                <a:ea typeface="Calibri"/>
                <a:cs typeface="Calibri"/>
                <a:sym typeface="Calibri"/>
              </a:rPr>
              <a:t>V</a:t>
            </a:r>
            <a:r>
              <a:rPr b="0" i="0" lang="en-US" sz="1600" u="none" cap="none" strike="noStrike">
                <a:solidFill>
                  <a:schemeClr val="dk1"/>
                </a:solidFill>
                <a:latin typeface="Calibri"/>
                <a:ea typeface="Calibri"/>
                <a:cs typeface="Calibri"/>
                <a:sym typeface="Calibri"/>
              </a:rPr>
              <a:t>, 0, and +</a:t>
            </a:r>
            <a:r>
              <a:rPr b="0" i="1" lang="en-US" sz="1600" u="none" cap="none" strike="noStrike">
                <a:solidFill>
                  <a:schemeClr val="dk1"/>
                </a:solidFill>
                <a:latin typeface="Calibri"/>
                <a:ea typeface="Calibri"/>
                <a:cs typeface="Calibri"/>
                <a:sym typeface="Calibri"/>
              </a:rPr>
              <a:t>V</a:t>
            </a:r>
            <a:r>
              <a:rPr b="0" i="0" lang="en-US" sz="1600" u="none" cap="none" strike="noStrike">
                <a:solidFill>
                  <a:schemeClr val="dk1"/>
                </a:solidFill>
                <a:latin typeface="Calibri"/>
                <a:ea typeface="Calibri"/>
                <a:cs typeface="Calibri"/>
                <a:sym typeface="Calibri"/>
              </a:rPr>
              <a:t>) are shown by three states (ovals). </a:t>
            </a:r>
            <a:endParaRPr/>
          </a:p>
          <a:p>
            <a:pPr indent="-323850" lvl="0" marL="457200" marR="0" rtl="0" algn="l">
              <a:lnSpc>
                <a:spcPct val="90000"/>
              </a:lnSpc>
              <a:spcBef>
                <a:spcPts val="900"/>
              </a:spcBef>
              <a:spcAft>
                <a:spcPts val="0"/>
              </a:spcAft>
              <a:buClr>
                <a:schemeClr val="accent1"/>
              </a:buClr>
              <a:buSzPts val="1500"/>
              <a:buFont typeface="Calibri"/>
              <a:buChar char=" "/>
            </a:pPr>
            <a:r>
              <a:rPr b="0" i="0" lang="en-US" sz="1600" u="none" cap="none" strike="noStrike">
                <a:solidFill>
                  <a:schemeClr val="dk1"/>
                </a:solidFill>
                <a:latin typeface="Calibri"/>
                <a:ea typeface="Calibri"/>
                <a:cs typeface="Calibri"/>
                <a:sym typeface="Calibri"/>
              </a:rPr>
              <a:t>It turns out that the shape of the signal in this scheme helps to reduce the required bandwidth.</a:t>
            </a:r>
            <a:endParaRPr/>
          </a:p>
          <a:p>
            <a:pPr indent="-323850" lvl="0" marL="457200" marR="0" rtl="0" algn="l">
              <a:lnSpc>
                <a:spcPct val="90000"/>
              </a:lnSpc>
              <a:spcBef>
                <a:spcPts val="900"/>
              </a:spcBef>
              <a:spcAft>
                <a:spcPts val="0"/>
              </a:spcAft>
              <a:buClr>
                <a:schemeClr val="accent1"/>
              </a:buClr>
              <a:buSzPts val="1500"/>
              <a:buFont typeface="Calibri"/>
              <a:buChar char=" "/>
            </a:pPr>
            <a:r>
              <a:rPr b="0" i="0" lang="en-US" sz="1600" u="none" cap="none" strike="noStrike">
                <a:solidFill>
                  <a:schemeClr val="dk1"/>
                </a:solidFill>
                <a:latin typeface="Calibri"/>
                <a:ea typeface="Calibri"/>
                <a:cs typeface="Calibri"/>
                <a:sym typeface="Calibri"/>
              </a:rPr>
              <a:t>MLT-3 a suitable choice when we need to send 100 Mbps on a copper wire that cannot support more than 32 MHz.</a:t>
            </a:r>
            <a:endParaRPr b="0" i="0" sz="1600" u="none" cap="none" strike="noStrike">
              <a:solidFill>
                <a:schemeClr val="dk1"/>
              </a:solidFill>
              <a:latin typeface="Calibri"/>
              <a:ea typeface="Calibri"/>
              <a:cs typeface="Calibri"/>
              <a:sym typeface="Calibri"/>
            </a:endParaRPr>
          </a:p>
          <a:p>
            <a:pPr indent="-323850" lvl="0" marL="457200" marR="0" rtl="0" algn="l">
              <a:lnSpc>
                <a:spcPct val="90000"/>
              </a:lnSpc>
              <a:spcBef>
                <a:spcPts val="900"/>
              </a:spcBef>
              <a:spcAft>
                <a:spcPts val="0"/>
              </a:spcAft>
              <a:buClr>
                <a:schemeClr val="accent1"/>
              </a:buClr>
              <a:buSzPts val="1500"/>
              <a:buFont typeface="Calibri"/>
              <a:buChar char=" "/>
            </a:pPr>
            <a:r>
              <a:rPr b="0" i="0" lang="en-US" sz="1600" u="none" cap="none" strike="noStrike">
                <a:solidFill>
                  <a:schemeClr val="dk1"/>
                </a:solidFill>
                <a:latin typeface="Calibri"/>
                <a:ea typeface="Calibri"/>
                <a:cs typeface="Calibri"/>
                <a:sym typeface="Calibri"/>
              </a:rPr>
              <a:t>1 = level change. 0 = no change.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08" name="Google Shape;308;p6"/>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7030A0"/>
                </a:solidFill>
                <a:latin typeface="Arial"/>
                <a:ea typeface="Arial"/>
                <a:cs typeface="Arial"/>
                <a:sym typeface="Arial"/>
              </a:rPr>
              <a:t>Lab Assignment</a:t>
            </a:r>
            <a:endParaRPr b="1" i="0" sz="2400" u="none" cap="none" strike="noStrike">
              <a:solidFill>
                <a:srgbClr val="660066"/>
              </a:solidFill>
              <a:latin typeface="Times New Roman"/>
              <a:ea typeface="Times New Roman"/>
              <a:cs typeface="Times New Roman"/>
              <a:sym typeface="Times New Roman"/>
            </a:endParaRPr>
          </a:p>
        </p:txBody>
      </p:sp>
      <p:pic>
        <p:nvPicPr>
          <p:cNvPr id="309" name="Google Shape;309;p6"/>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310" name="Google Shape;310;p6"/>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311" name="Google Shape;311;p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312" name="Google Shape;312;p6"/>
          <p:cNvSpPr/>
          <p:nvPr/>
        </p:nvSpPr>
        <p:spPr>
          <a:xfrm>
            <a:off x="159488" y="613010"/>
            <a:ext cx="8835656" cy="4378122"/>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Design a simple network (LAN) with different topologies &amp; test it  using PING utility.   </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Analyze and test PCM modulation technique.</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Design and configure a virtual LAN. </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Write a program for error detection and correction codes using Hamming Codes</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Write a program to implement subnetting to find subnet mask </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Implement Static and  Dynamic NAT Configuration with Packet Tracer</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Set up a network - configure interfaces, IP addresses and routing protocols  (RIP, OSPF, EIGRP, BGP).</a:t>
            </a:r>
            <a:endParaRPr/>
          </a:p>
          <a:p>
            <a:pPr indent="-228600" lvl="0" marL="228600" marR="0" rtl="0" algn="l">
              <a:lnSpc>
                <a:spcPct val="100000"/>
              </a:lnSpc>
              <a:spcBef>
                <a:spcPts val="600"/>
              </a:spcBef>
              <a:spcAft>
                <a:spcPts val="0"/>
              </a:spcAft>
              <a:buClr>
                <a:srgbClr val="000000"/>
              </a:buClr>
              <a:buSzPts val="1300"/>
              <a:buFont typeface="Arial"/>
              <a:buAutoNum type="arabicPeriod"/>
            </a:pPr>
            <a:r>
              <a:rPr b="0" i="0" lang="en-US" sz="1300" u="none" cap="none" strike="noStrike">
                <a:solidFill>
                  <a:srgbClr val="000000"/>
                </a:solidFill>
                <a:latin typeface="Times New Roman"/>
                <a:ea typeface="Times New Roman"/>
                <a:cs typeface="Times New Roman"/>
                <a:sym typeface="Times New Roman"/>
              </a:rPr>
              <a:t> Write a C program for wired network using TCP socket to demonstrate    a) Chat Application (50% Students)  b) Mathematical  operations. (Remaining 50% Students) Show packet captured traces using Wireshark Packet Analyzer Tool.</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UDP Socket Programming: (Language: C/C++/Python/Java)/  Write a C program for wired network using UDP socket to perform any one of the following operations.         </a:t>
            </a:r>
            <a:endParaRPr/>
          </a:p>
          <a:p>
            <a:pPr indent="0" lvl="0" marL="0" marR="0" rtl="0" algn="l">
              <a:lnSpc>
                <a:spcPct val="100000"/>
              </a:lnSpc>
              <a:spcBef>
                <a:spcPts val="600"/>
              </a:spcBef>
              <a:spcAft>
                <a:spcPts val="0"/>
              </a:spcAft>
              <a:buNone/>
            </a:pPr>
            <a:r>
              <a:rPr b="0" i="0" lang="en-US" sz="1400" u="none" cap="none" strike="noStrike">
                <a:solidFill>
                  <a:srgbClr val="000000"/>
                </a:solidFill>
                <a:latin typeface="Times New Roman"/>
                <a:ea typeface="Times New Roman"/>
                <a:cs typeface="Times New Roman"/>
                <a:sym typeface="Times New Roman"/>
              </a:rPr>
              <a:t>     a. String Conversion from UpperCase to LowerCase. (50% Students)         </a:t>
            </a:r>
            <a:endParaRPr/>
          </a:p>
          <a:p>
            <a:pPr indent="0" lvl="0" marL="0" marR="0" rtl="0" algn="l">
              <a:lnSpc>
                <a:spcPct val="100000"/>
              </a:lnSpc>
              <a:spcBef>
                <a:spcPts val="600"/>
              </a:spcBef>
              <a:spcAft>
                <a:spcPts val="0"/>
              </a:spcAft>
              <a:buNone/>
            </a:pPr>
            <a:r>
              <a:rPr b="0" i="0" lang="en-US" sz="1400" u="none" cap="none" strike="noStrike">
                <a:solidFill>
                  <a:srgbClr val="000000"/>
                </a:solidFill>
                <a:latin typeface="Times New Roman"/>
                <a:ea typeface="Times New Roman"/>
                <a:cs typeface="Times New Roman"/>
                <a:sym typeface="Times New Roman"/>
              </a:rPr>
              <a:t>    b. Reverse the String. (Remaining 50% Students) Show packet captured traces using Wireshark Packet Analyzer Tool.</a:t>
            </a:r>
            <a:endParaRPr/>
          </a:p>
          <a:p>
            <a:pPr indent="-342900" lvl="0" marL="342900" marR="0" rtl="0" algn="l">
              <a:lnSpc>
                <a:spcPct val="100000"/>
              </a:lnSpc>
              <a:spcBef>
                <a:spcPts val="600"/>
              </a:spcBef>
              <a:spcAft>
                <a:spcPts val="0"/>
              </a:spcAft>
              <a:buClr>
                <a:srgbClr val="000000"/>
              </a:buClr>
              <a:buSzPts val="1400"/>
              <a:buFont typeface="Arial"/>
              <a:buAutoNum type="arabicPeriod" startAt="10"/>
            </a:pPr>
            <a:r>
              <a:rPr b="0" i="0" lang="en-US" sz="1400" u="none" cap="none" strike="noStrike">
                <a:solidFill>
                  <a:srgbClr val="000000"/>
                </a:solidFill>
                <a:latin typeface="Times New Roman"/>
                <a:ea typeface="Times New Roman"/>
                <a:cs typeface="Times New Roman"/>
                <a:sym typeface="Times New Roman"/>
              </a:rPr>
              <a:t>Configure network using Dynamic Host Configuration Protocol  (DHCP), DNA and Web server Use Ping utility to  </a:t>
            </a:r>
            <a:endParaRPr/>
          </a:p>
          <a:p>
            <a:pPr indent="0" lvl="0" marL="0" marR="0" rtl="0" algn="l">
              <a:lnSpc>
                <a:spcPct val="100000"/>
              </a:lnSpc>
              <a:spcBef>
                <a:spcPts val="600"/>
              </a:spcBef>
              <a:spcAft>
                <a:spcPts val="0"/>
              </a:spcAft>
              <a:buNone/>
            </a:pPr>
            <a:r>
              <a:rPr b="0" i="0" lang="en-US" sz="1400" u="none" cap="none" strike="noStrike">
                <a:solidFill>
                  <a:srgbClr val="000000"/>
                </a:solidFill>
                <a:latin typeface="Times New Roman"/>
                <a:ea typeface="Times New Roman"/>
                <a:cs typeface="Times New Roman"/>
                <a:sym typeface="Times New Roman"/>
              </a:rPr>
              <a:t>      test connectivity</a:t>
            </a:r>
            <a:r>
              <a:rPr b="0" i="0" lang="en-US" sz="12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6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20" name="Google Shape;1020;p60"/>
          <p:cNvSpPr/>
          <p:nvPr/>
        </p:nvSpPr>
        <p:spPr>
          <a:xfrm>
            <a:off x="1045707" y="185433"/>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5. Multitransition: MLT-3  </a:t>
            </a:r>
            <a:endParaRPr/>
          </a:p>
        </p:txBody>
      </p:sp>
      <p:pic>
        <p:nvPicPr>
          <p:cNvPr id="1021" name="Google Shape;1021;p60"/>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022" name="Google Shape;1022;p60"/>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023" name="Google Shape;1023;p6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024" name="Google Shape;1024;p60"/>
          <p:cNvPicPr preferRelativeResize="0"/>
          <p:nvPr/>
        </p:nvPicPr>
        <p:blipFill rotWithShape="1">
          <a:blip r:embed="rId4">
            <a:alphaModFix/>
          </a:blip>
          <a:srcRect b="0" l="0" r="0" t="0"/>
          <a:stretch/>
        </p:blipFill>
        <p:spPr>
          <a:xfrm>
            <a:off x="2764639" y="1023937"/>
            <a:ext cx="3398036" cy="330647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030" name="Google Shape;1030;p6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031" name="Google Shape;1031;p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032" name="Google Shape;1032;p61"/>
          <p:cNvSpPr/>
          <p:nvPr/>
        </p:nvSpPr>
        <p:spPr>
          <a:xfrm>
            <a:off x="1060048" y="-20260"/>
            <a:ext cx="796737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0" u="none" cap="none" strike="noStrike">
                <a:solidFill>
                  <a:srgbClr val="C00000"/>
                </a:solidFill>
                <a:latin typeface="Times New Roman"/>
                <a:ea typeface="Times New Roman"/>
                <a:cs typeface="Times New Roman"/>
                <a:sym typeface="Times New Roman"/>
              </a:rPr>
              <a:t>Summary of line coding schemes </a:t>
            </a:r>
            <a:r>
              <a:rPr b="0" i="0" lang="en-US" sz="1200" u="none" cap="none" strike="noStrike">
                <a:solidFill>
                  <a:srgbClr val="C00000"/>
                </a:solidFill>
                <a:latin typeface="Times New Roman"/>
                <a:ea typeface="Times New Roman"/>
                <a:cs typeface="Times New Roman"/>
                <a:sym typeface="Times New Roman"/>
              </a:rPr>
              <a:t>PN 151</a:t>
            </a:r>
            <a:endParaRPr b="0" i="0" sz="1200" u="none" cap="none" strike="noStrike">
              <a:solidFill>
                <a:srgbClr val="C00000"/>
              </a:solidFill>
              <a:latin typeface="Arial"/>
              <a:ea typeface="Arial"/>
              <a:cs typeface="Arial"/>
              <a:sym typeface="Arial"/>
            </a:endParaRPr>
          </a:p>
        </p:txBody>
      </p:sp>
      <p:pic>
        <p:nvPicPr>
          <p:cNvPr id="1033" name="Google Shape;1033;p61"/>
          <p:cNvPicPr preferRelativeResize="0"/>
          <p:nvPr/>
        </p:nvPicPr>
        <p:blipFill rotWithShape="1">
          <a:blip r:embed="rId3">
            <a:alphaModFix/>
          </a:blip>
          <a:srcRect b="0" l="0" r="0" t="0"/>
          <a:stretch/>
        </p:blipFill>
        <p:spPr>
          <a:xfrm>
            <a:off x="41821" y="47021"/>
            <a:ext cx="781139" cy="640606"/>
          </a:xfrm>
          <a:prstGeom prst="rect">
            <a:avLst/>
          </a:prstGeom>
          <a:noFill/>
          <a:ln>
            <a:noFill/>
          </a:ln>
        </p:spPr>
      </p:pic>
      <p:pic>
        <p:nvPicPr>
          <p:cNvPr id="1034" name="Google Shape;1034;p61"/>
          <p:cNvPicPr preferRelativeResize="0"/>
          <p:nvPr/>
        </p:nvPicPr>
        <p:blipFill rotWithShape="1">
          <a:blip r:embed="rId4">
            <a:alphaModFix/>
          </a:blip>
          <a:srcRect b="0" l="0" r="0" t="0"/>
          <a:stretch/>
        </p:blipFill>
        <p:spPr>
          <a:xfrm>
            <a:off x="264426" y="728277"/>
            <a:ext cx="8763000" cy="1968952"/>
          </a:xfrm>
          <a:prstGeom prst="rect">
            <a:avLst/>
          </a:prstGeom>
          <a:noFill/>
          <a:ln>
            <a:noFill/>
          </a:ln>
        </p:spPr>
      </p:pic>
      <p:pic>
        <p:nvPicPr>
          <p:cNvPr id="1035" name="Google Shape;1035;p61"/>
          <p:cNvPicPr preferRelativeResize="0"/>
          <p:nvPr/>
        </p:nvPicPr>
        <p:blipFill rotWithShape="1">
          <a:blip r:embed="rId5">
            <a:alphaModFix/>
          </a:blip>
          <a:srcRect b="0" l="0" r="0" t="0"/>
          <a:stretch/>
        </p:blipFill>
        <p:spPr>
          <a:xfrm>
            <a:off x="304852" y="2614102"/>
            <a:ext cx="8682147" cy="196828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62"/>
          <p:cNvSpPr txBox="1"/>
          <p:nvPr>
            <p:ph idx="4294967295" type="title"/>
          </p:nvPr>
        </p:nvSpPr>
        <p:spPr>
          <a:xfrm>
            <a:off x="780836" y="-160798"/>
            <a:ext cx="7543800" cy="856989"/>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4000">
                <a:solidFill>
                  <a:srgbClr val="C00000"/>
                </a:solidFill>
                <a:latin typeface="Times New Roman"/>
                <a:ea typeface="Times New Roman"/>
                <a:cs typeface="Times New Roman"/>
                <a:sym typeface="Times New Roman"/>
              </a:rPr>
              <a:t>  2. Block Coding</a:t>
            </a:r>
            <a:endParaRPr b="1" sz="2000">
              <a:solidFill>
                <a:srgbClr val="C00000"/>
              </a:solidFill>
              <a:latin typeface="Times New Roman"/>
              <a:ea typeface="Times New Roman"/>
              <a:cs typeface="Times New Roman"/>
              <a:sym typeface="Times New Roman"/>
            </a:endParaRPr>
          </a:p>
        </p:txBody>
      </p:sp>
      <p:sp>
        <p:nvSpPr>
          <p:cNvPr id="1041" name="Google Shape;1041;p62"/>
          <p:cNvSpPr txBox="1"/>
          <p:nvPr>
            <p:ph idx="4294967295" type="body"/>
          </p:nvPr>
        </p:nvSpPr>
        <p:spPr>
          <a:xfrm>
            <a:off x="245074" y="1727728"/>
            <a:ext cx="8826190" cy="2755062"/>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A technique of sending data in </a:t>
            </a:r>
            <a:r>
              <a:rPr b="1" lang="en-US" sz="2400">
                <a:solidFill>
                  <a:schemeClr val="dk1"/>
                </a:solidFill>
                <a:latin typeface="Times New Roman"/>
                <a:ea typeface="Times New Roman"/>
                <a:cs typeface="Times New Roman"/>
                <a:sym typeface="Times New Roman"/>
              </a:rPr>
              <a:t>a set of sequence.</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Block coding is done in </a:t>
            </a:r>
            <a:r>
              <a:rPr lang="en-US" sz="2400">
                <a:solidFill>
                  <a:srgbClr val="C00000"/>
                </a:solidFill>
                <a:latin typeface="Times New Roman"/>
                <a:ea typeface="Times New Roman"/>
                <a:cs typeface="Times New Roman"/>
                <a:sym typeface="Times New Roman"/>
              </a:rPr>
              <a:t>three</a:t>
            </a:r>
            <a:r>
              <a:rPr lang="en-US" sz="2400">
                <a:latin typeface="Times New Roman"/>
                <a:ea typeface="Times New Roman"/>
                <a:cs typeface="Times New Roman"/>
                <a:sym typeface="Times New Roman"/>
              </a:rPr>
              <a:t> steps: </a:t>
            </a:r>
            <a:endParaRPr/>
          </a:p>
          <a:p>
            <a:pPr indent="0" lvl="1" marL="596900" rtl="0" algn="l">
              <a:lnSpc>
                <a:spcPct val="90000"/>
              </a:lnSpc>
              <a:spcBef>
                <a:spcPts val="200"/>
              </a:spcBef>
              <a:spcAft>
                <a:spcPts val="0"/>
              </a:spcAft>
              <a:buSzPts val="1400"/>
              <a:buNone/>
            </a:pPr>
            <a:r>
              <a:rPr b="1" lang="en-US" sz="2400">
                <a:solidFill>
                  <a:schemeClr val="dk1"/>
                </a:solidFill>
                <a:latin typeface="Times New Roman"/>
                <a:ea typeface="Times New Roman"/>
                <a:cs typeface="Times New Roman"/>
                <a:sym typeface="Times New Roman"/>
              </a:rPr>
              <a:t>1. Division</a:t>
            </a:r>
            <a:endParaRPr/>
          </a:p>
          <a:p>
            <a:pPr indent="0" lvl="1" marL="596900" rtl="0" algn="l">
              <a:lnSpc>
                <a:spcPct val="90000"/>
              </a:lnSpc>
              <a:spcBef>
                <a:spcPts val="200"/>
              </a:spcBef>
              <a:spcAft>
                <a:spcPts val="0"/>
              </a:spcAft>
              <a:buSzPts val="1400"/>
              <a:buNone/>
            </a:pPr>
            <a:r>
              <a:rPr b="1" lang="en-US" sz="2400">
                <a:solidFill>
                  <a:schemeClr val="dk1"/>
                </a:solidFill>
                <a:latin typeface="Times New Roman"/>
                <a:ea typeface="Times New Roman"/>
                <a:cs typeface="Times New Roman"/>
                <a:sym typeface="Times New Roman"/>
              </a:rPr>
              <a:t>2. Substitution </a:t>
            </a:r>
            <a:endParaRPr/>
          </a:p>
          <a:p>
            <a:pPr indent="0" lvl="1" marL="596900" rtl="0" algn="l">
              <a:lnSpc>
                <a:spcPct val="90000"/>
              </a:lnSpc>
              <a:spcBef>
                <a:spcPts val="200"/>
              </a:spcBef>
              <a:spcAft>
                <a:spcPts val="0"/>
              </a:spcAft>
              <a:buSzPts val="1400"/>
              <a:buNone/>
            </a:pPr>
            <a:r>
              <a:rPr b="1" lang="en-US" sz="2400">
                <a:solidFill>
                  <a:schemeClr val="dk1"/>
                </a:solidFill>
                <a:latin typeface="Times New Roman"/>
                <a:ea typeface="Times New Roman"/>
                <a:cs typeface="Times New Roman"/>
                <a:sym typeface="Times New Roman"/>
              </a:rPr>
              <a:t>3. Combination.</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Need to </a:t>
            </a:r>
            <a:r>
              <a:rPr b="1" lang="en-US" sz="2400">
                <a:solidFill>
                  <a:srgbClr val="C00000"/>
                </a:solidFill>
                <a:latin typeface="Times New Roman"/>
                <a:ea typeface="Times New Roman"/>
                <a:cs typeface="Times New Roman"/>
                <a:sym typeface="Times New Roman"/>
              </a:rPr>
              <a:t>add redundant </a:t>
            </a:r>
            <a:r>
              <a:rPr lang="en-US" sz="2400">
                <a:solidFill>
                  <a:schemeClr val="dk1"/>
                </a:solidFill>
                <a:latin typeface="Times New Roman"/>
                <a:ea typeface="Times New Roman"/>
                <a:cs typeface="Times New Roman"/>
                <a:sym typeface="Times New Roman"/>
              </a:rPr>
              <a:t>bits for padding, error checking</a:t>
            </a:r>
            <a:endParaRPr/>
          </a:p>
          <a:p>
            <a:pPr indent="-228600" lvl="0" marL="457200" marR="0" rtl="0" algn="l">
              <a:lnSpc>
                <a:spcPct val="90000"/>
              </a:lnSpc>
              <a:spcBef>
                <a:spcPts val="900"/>
              </a:spcBef>
              <a:spcAft>
                <a:spcPts val="0"/>
              </a:spcAft>
              <a:buClr>
                <a:schemeClr val="accent1"/>
              </a:buClr>
              <a:buSzPts val="1500"/>
              <a:buFont typeface="Calibri"/>
              <a:buNone/>
            </a:pPr>
            <a:r>
              <a:t/>
            </a:r>
            <a:endParaRPr sz="3200">
              <a:latin typeface="Times New Roman"/>
              <a:ea typeface="Times New Roman"/>
              <a:cs typeface="Times New Roman"/>
              <a:sym typeface="Times New Roman"/>
            </a:endParaRPr>
          </a:p>
        </p:txBody>
      </p:sp>
      <p:pic>
        <p:nvPicPr>
          <p:cNvPr id="1042" name="Google Shape;1042;p62"/>
          <p:cNvPicPr preferRelativeResize="0"/>
          <p:nvPr/>
        </p:nvPicPr>
        <p:blipFill rotWithShape="1">
          <a:blip r:embed="rId3">
            <a:alphaModFix/>
          </a:blip>
          <a:srcRect b="0" l="0" r="0" t="0"/>
          <a:stretch/>
        </p:blipFill>
        <p:spPr>
          <a:xfrm>
            <a:off x="41821" y="47020"/>
            <a:ext cx="739015" cy="721907"/>
          </a:xfrm>
          <a:prstGeom prst="rect">
            <a:avLst/>
          </a:prstGeom>
          <a:noFill/>
          <a:ln>
            <a:noFill/>
          </a:ln>
        </p:spPr>
      </p:pic>
      <p:sp>
        <p:nvSpPr>
          <p:cNvPr id="1043" name="Google Shape;1043;p6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044" name="Google Shape;1044;p6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045" name="Google Shape;1045;p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046" name="Google Shape;1046;p62"/>
          <p:cNvSpPr/>
          <p:nvPr/>
        </p:nvSpPr>
        <p:spPr>
          <a:xfrm>
            <a:off x="176554" y="829984"/>
            <a:ext cx="8894709"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We need </a:t>
            </a:r>
            <a:r>
              <a:rPr b="1" i="0" lang="en-US" sz="1800" u="none" cap="none" strike="noStrike">
                <a:solidFill>
                  <a:srgbClr val="C00000"/>
                </a:solidFill>
                <a:latin typeface="Times New Roman"/>
                <a:ea typeface="Times New Roman"/>
                <a:cs typeface="Times New Roman"/>
                <a:sym typeface="Times New Roman"/>
              </a:rPr>
              <a:t>redundancy</a:t>
            </a:r>
            <a:r>
              <a:rPr b="0" i="0" lang="en-US" sz="1800" u="none" cap="none" strike="noStrike">
                <a:solidFill>
                  <a:srgbClr val="000000"/>
                </a:solidFill>
                <a:latin typeface="Times New Roman"/>
                <a:ea typeface="Times New Roman"/>
                <a:cs typeface="Times New Roman"/>
                <a:sym typeface="Times New Roman"/>
              </a:rPr>
              <a:t> to ensure </a:t>
            </a:r>
            <a:r>
              <a:rPr b="1" i="0" lang="en-US" sz="1800" u="none" cap="none" strike="noStrike">
                <a:solidFill>
                  <a:srgbClr val="000000"/>
                </a:solidFill>
                <a:latin typeface="Times New Roman"/>
                <a:ea typeface="Times New Roman"/>
                <a:cs typeface="Times New Roman"/>
                <a:sym typeface="Times New Roman"/>
              </a:rPr>
              <a:t>synchronization</a:t>
            </a:r>
            <a:r>
              <a:rPr b="0" i="0" lang="en-US" sz="1800" u="none" cap="none" strike="noStrike">
                <a:solidFill>
                  <a:srgbClr val="000000"/>
                </a:solidFill>
                <a:latin typeface="Times New Roman"/>
                <a:ea typeface="Times New Roman"/>
                <a:cs typeface="Times New Roman"/>
                <a:sym typeface="Times New Roman"/>
              </a:rPr>
              <a:t> and to provide some kind of </a:t>
            </a:r>
            <a:r>
              <a:rPr b="1" i="0" lang="en-US" sz="1800" u="none" cap="none" strike="noStrike">
                <a:solidFill>
                  <a:srgbClr val="000000"/>
                </a:solidFill>
                <a:latin typeface="Times New Roman"/>
                <a:ea typeface="Times New Roman"/>
                <a:cs typeface="Times New Roman"/>
                <a:sym typeface="Times New Roman"/>
              </a:rPr>
              <a:t>inherent</a:t>
            </a:r>
            <a:r>
              <a:rPr b="0" i="0" lang="en-US" sz="1800" u="none" cap="none" strike="noStrike">
                <a:solidFill>
                  <a:srgbClr val="000000"/>
                </a:solidFill>
                <a:latin typeface="Times New Roman"/>
                <a:ea typeface="Times New Roman"/>
                <a:cs typeface="Times New Roman"/>
                <a:sym typeface="Times New Roman"/>
              </a:rPr>
              <a:t> </a:t>
            </a:r>
            <a:r>
              <a:rPr b="1" i="0" lang="en-US" sz="1800" u="none" cap="none" strike="noStrike">
                <a:solidFill>
                  <a:srgbClr val="002060"/>
                </a:solidFill>
                <a:latin typeface="Times New Roman"/>
                <a:ea typeface="Times New Roman"/>
                <a:cs typeface="Times New Roman"/>
                <a:sym typeface="Times New Roman"/>
              </a:rPr>
              <a:t>error detecting.</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Block coding can give us this </a:t>
            </a:r>
            <a:r>
              <a:rPr b="1" i="0" lang="en-US" sz="1800" u="none" cap="none" strike="noStrike">
                <a:solidFill>
                  <a:srgbClr val="000000"/>
                </a:solidFill>
                <a:latin typeface="Times New Roman"/>
                <a:ea typeface="Times New Roman"/>
                <a:cs typeface="Times New Roman"/>
                <a:sym typeface="Times New Roman"/>
              </a:rPr>
              <a:t>redundancy and improve the performance </a:t>
            </a:r>
            <a:r>
              <a:rPr b="0" i="0" lang="en-US" sz="1800" u="none" cap="none" strike="noStrike">
                <a:solidFill>
                  <a:srgbClr val="000000"/>
                </a:solidFill>
                <a:latin typeface="Times New Roman"/>
                <a:ea typeface="Times New Roman"/>
                <a:cs typeface="Times New Roman"/>
                <a:sym typeface="Times New Roman"/>
              </a:rPr>
              <a:t>of line coding.</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3"/>
          <p:cNvSpPr txBox="1"/>
          <p:nvPr>
            <p:ph idx="4294967295" type="title"/>
          </p:nvPr>
        </p:nvSpPr>
        <p:spPr>
          <a:xfrm>
            <a:off x="862446" y="-330164"/>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rgbClr val="C00000"/>
                </a:solidFill>
                <a:latin typeface="Times New Roman"/>
                <a:ea typeface="Times New Roman"/>
                <a:cs typeface="Times New Roman"/>
                <a:sym typeface="Times New Roman"/>
              </a:rPr>
              <a:t>Block Coding</a:t>
            </a:r>
            <a:endParaRPr sz="2400">
              <a:solidFill>
                <a:schemeClr val="dk1"/>
              </a:solidFill>
              <a:latin typeface="Times New Roman"/>
              <a:ea typeface="Times New Roman"/>
              <a:cs typeface="Times New Roman"/>
              <a:sym typeface="Times New Roman"/>
            </a:endParaRPr>
          </a:p>
        </p:txBody>
      </p:sp>
      <p:pic>
        <p:nvPicPr>
          <p:cNvPr id="1052" name="Google Shape;1052;p63"/>
          <p:cNvPicPr preferRelativeResize="0"/>
          <p:nvPr/>
        </p:nvPicPr>
        <p:blipFill rotWithShape="1">
          <a:blip r:embed="rId3">
            <a:alphaModFix/>
          </a:blip>
          <a:srcRect b="0" l="0" r="0" t="0"/>
          <a:stretch/>
        </p:blipFill>
        <p:spPr>
          <a:xfrm>
            <a:off x="411328" y="749029"/>
            <a:ext cx="5199039" cy="3718768"/>
          </a:xfrm>
          <a:prstGeom prst="rect">
            <a:avLst/>
          </a:prstGeom>
          <a:noFill/>
          <a:ln>
            <a:noFill/>
          </a:ln>
        </p:spPr>
      </p:pic>
      <p:pic>
        <p:nvPicPr>
          <p:cNvPr id="1053" name="Google Shape;1053;p63"/>
          <p:cNvPicPr preferRelativeResize="0"/>
          <p:nvPr/>
        </p:nvPicPr>
        <p:blipFill rotWithShape="1">
          <a:blip r:embed="rId4">
            <a:alphaModFix/>
          </a:blip>
          <a:srcRect b="0" l="0" r="0" t="0"/>
          <a:stretch/>
        </p:blipFill>
        <p:spPr>
          <a:xfrm>
            <a:off x="41821" y="47020"/>
            <a:ext cx="739015" cy="721907"/>
          </a:xfrm>
          <a:prstGeom prst="rect">
            <a:avLst/>
          </a:prstGeom>
          <a:noFill/>
          <a:ln>
            <a:noFill/>
          </a:ln>
        </p:spPr>
      </p:pic>
      <p:sp>
        <p:nvSpPr>
          <p:cNvPr id="1054" name="Google Shape;1054;p6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055" name="Google Shape;1055;p6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056" name="Google Shape;1056;p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057" name="Google Shape;1057;p63"/>
          <p:cNvSpPr/>
          <p:nvPr/>
        </p:nvSpPr>
        <p:spPr>
          <a:xfrm>
            <a:off x="4634346" y="1126071"/>
            <a:ext cx="4572000" cy="3477875"/>
          </a:xfrm>
          <a:prstGeom prst="rect">
            <a:avLst/>
          </a:prstGeom>
          <a:noFill/>
          <a:ln>
            <a:noFill/>
          </a:ln>
        </p:spPr>
        <p:txBody>
          <a:bodyPr anchorCtr="0" anchor="t" bIns="45700" lIns="91425" spcFirstLastPara="1" rIns="91425" wrap="square" tIns="45700">
            <a:spAutoFit/>
          </a:bodyPr>
          <a:lstStyle/>
          <a:p>
            <a:pPr indent="-457200" lvl="1" marL="10541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Times New Roman"/>
                <a:ea typeface="Times New Roman"/>
                <a:cs typeface="Times New Roman"/>
                <a:sym typeface="Times New Roman"/>
              </a:rPr>
              <a:t>Division (</a:t>
            </a:r>
            <a:r>
              <a:rPr b="0" i="0" lang="en-US" sz="1400" u="none" cap="none" strike="noStrike">
                <a:solidFill>
                  <a:srgbClr val="000000"/>
                </a:solidFill>
                <a:latin typeface="Arial"/>
                <a:ea typeface="Arial"/>
                <a:cs typeface="Arial"/>
                <a:sym typeface="Arial"/>
              </a:rPr>
              <a:t>a sequence of bits is divided into groups of </a:t>
            </a:r>
            <a:r>
              <a:rPr b="0" i="1" lang="en-US" sz="1400" u="none" cap="none" strike="noStrike">
                <a:solidFill>
                  <a:srgbClr val="000000"/>
                </a:solidFill>
                <a:latin typeface="Arial"/>
                <a:ea typeface="Arial"/>
                <a:cs typeface="Arial"/>
                <a:sym typeface="Arial"/>
              </a:rPr>
              <a:t>m </a:t>
            </a:r>
            <a:r>
              <a:rPr b="0" i="0" lang="en-US" sz="1400" u="none" cap="none" strike="noStrike">
                <a:solidFill>
                  <a:srgbClr val="000000"/>
                </a:solidFill>
                <a:latin typeface="Arial"/>
                <a:ea typeface="Arial"/>
                <a:cs typeface="Arial"/>
                <a:sym typeface="Arial"/>
              </a:rPr>
              <a:t>bits</a:t>
            </a:r>
            <a:r>
              <a:rPr b="1" i="0" lang="en-US" sz="2000" u="none" cap="none" strike="noStrike">
                <a:solidFill>
                  <a:srgbClr val="000000"/>
                </a:solidFill>
                <a:latin typeface="Times New Roman"/>
                <a:ea typeface="Times New Roman"/>
                <a:cs typeface="Times New Roman"/>
                <a:sym typeface="Times New Roman"/>
              </a:rPr>
              <a:t>)</a:t>
            </a:r>
            <a:endParaRPr/>
          </a:p>
          <a:p>
            <a:pPr indent="-330200" lvl="1" marL="10541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330200" lvl="1" marL="10541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1" marL="59690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2. Substitution (</a:t>
            </a:r>
            <a:r>
              <a:rPr b="0" i="0" lang="en-US" sz="1400" u="none" cap="none" strike="noStrike">
                <a:solidFill>
                  <a:srgbClr val="000000"/>
                </a:solidFill>
                <a:latin typeface="Arial"/>
                <a:ea typeface="Arial"/>
                <a:cs typeface="Arial"/>
                <a:sym typeface="Arial"/>
              </a:rPr>
              <a:t>substitute an m-bit group for an n-bit group.</a:t>
            </a:r>
            <a:r>
              <a:rPr b="1" i="0" lang="en-US" sz="2000" u="none" cap="none" strike="noStrike">
                <a:solidFill>
                  <a:srgbClr val="000000"/>
                </a:solidFill>
                <a:latin typeface="Times New Roman"/>
                <a:ea typeface="Times New Roman"/>
                <a:cs typeface="Times New Roman"/>
                <a:sym typeface="Times New Roman"/>
              </a:rPr>
              <a:t>)</a:t>
            </a:r>
            <a:endParaRPr/>
          </a:p>
          <a:p>
            <a:pPr indent="0" lvl="1" marL="5969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1" marL="5969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1" marL="5969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1" marL="59690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      3. Combination (</a:t>
            </a:r>
            <a:r>
              <a:rPr b="0" i="0" lang="en-US" sz="1400" u="none" cap="none" strike="noStrike">
                <a:solidFill>
                  <a:srgbClr val="000000"/>
                </a:solidFill>
                <a:latin typeface="Arial"/>
                <a:ea typeface="Arial"/>
                <a:cs typeface="Arial"/>
                <a:sym typeface="Arial"/>
              </a:rPr>
              <a:t>n-bit groups are combined together to form a stream</a:t>
            </a:r>
            <a:r>
              <a:rPr b="1" i="0" lang="en-US" sz="2000" u="none" cap="none" strike="noStrike">
                <a:solidFill>
                  <a:srgbClr val="000000"/>
                </a:solidFill>
                <a:latin typeface="Times New Roman"/>
                <a:ea typeface="Times New Roman"/>
                <a:cs typeface="Times New Roman"/>
                <a:sym typeface="Times New Roman"/>
              </a:rPr>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6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063" name="Google Shape;1063;p6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064" name="Google Shape;1064;p6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065" name="Google Shape;1065;p64"/>
          <p:cNvPicPr preferRelativeResize="0"/>
          <p:nvPr/>
        </p:nvPicPr>
        <p:blipFill rotWithShape="1">
          <a:blip r:embed="rId3">
            <a:alphaModFix/>
          </a:blip>
          <a:srcRect b="0" l="0" r="0" t="0"/>
          <a:stretch/>
        </p:blipFill>
        <p:spPr>
          <a:xfrm>
            <a:off x="1930002" y="765030"/>
            <a:ext cx="5286375" cy="1971675"/>
          </a:xfrm>
          <a:prstGeom prst="rect">
            <a:avLst/>
          </a:prstGeom>
          <a:noFill/>
          <a:ln>
            <a:noFill/>
          </a:ln>
        </p:spPr>
      </p:pic>
      <p:sp>
        <p:nvSpPr>
          <p:cNvPr id="1066" name="Google Shape;1066;p64"/>
          <p:cNvSpPr/>
          <p:nvPr/>
        </p:nvSpPr>
        <p:spPr>
          <a:xfrm>
            <a:off x="1250157" y="0"/>
            <a:ext cx="317586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0" u="none" cap="none" strike="noStrike">
                <a:solidFill>
                  <a:srgbClr val="C00000"/>
                </a:solidFill>
                <a:latin typeface="Times New Roman"/>
                <a:ea typeface="Times New Roman"/>
                <a:cs typeface="Times New Roman"/>
                <a:sym typeface="Times New Roman"/>
              </a:rPr>
              <a:t>Block Coding </a:t>
            </a:r>
            <a:endParaRPr b="0" i="0" sz="4000" u="none" cap="none" strike="noStrike">
              <a:solidFill>
                <a:srgbClr val="C00000"/>
              </a:solidFill>
              <a:latin typeface="Arial"/>
              <a:ea typeface="Arial"/>
              <a:cs typeface="Arial"/>
              <a:sym typeface="Arial"/>
            </a:endParaRPr>
          </a:p>
        </p:txBody>
      </p:sp>
      <p:pic>
        <p:nvPicPr>
          <p:cNvPr id="1067" name="Google Shape;1067;p64"/>
          <p:cNvPicPr preferRelativeResize="0"/>
          <p:nvPr/>
        </p:nvPicPr>
        <p:blipFill rotWithShape="1">
          <a:blip r:embed="rId4">
            <a:alphaModFix/>
          </a:blip>
          <a:srcRect b="0" l="0" r="0" t="0"/>
          <a:stretch/>
        </p:blipFill>
        <p:spPr>
          <a:xfrm>
            <a:off x="41821" y="47020"/>
            <a:ext cx="739015" cy="721907"/>
          </a:xfrm>
          <a:prstGeom prst="rect">
            <a:avLst/>
          </a:prstGeom>
          <a:noFill/>
          <a:ln>
            <a:noFill/>
          </a:ln>
        </p:spPr>
      </p:pic>
      <p:pic>
        <p:nvPicPr>
          <p:cNvPr id="1068" name="Google Shape;1068;p64"/>
          <p:cNvPicPr preferRelativeResize="0"/>
          <p:nvPr/>
        </p:nvPicPr>
        <p:blipFill rotWithShape="1">
          <a:blip r:embed="rId5">
            <a:alphaModFix/>
          </a:blip>
          <a:srcRect b="0" l="0" r="0" t="0"/>
          <a:stretch/>
        </p:blipFill>
        <p:spPr>
          <a:xfrm>
            <a:off x="506014" y="2827158"/>
            <a:ext cx="8134350" cy="590550"/>
          </a:xfrm>
          <a:prstGeom prst="rect">
            <a:avLst/>
          </a:prstGeom>
          <a:noFill/>
          <a:ln>
            <a:noFill/>
          </a:ln>
        </p:spPr>
      </p:pic>
      <p:pic>
        <p:nvPicPr>
          <p:cNvPr id="1069" name="Google Shape;1069;p64"/>
          <p:cNvPicPr preferRelativeResize="0"/>
          <p:nvPr/>
        </p:nvPicPr>
        <p:blipFill rotWithShape="1">
          <a:blip r:embed="rId6">
            <a:alphaModFix/>
          </a:blip>
          <a:srcRect b="0" l="0" r="0" t="0"/>
          <a:stretch/>
        </p:blipFill>
        <p:spPr>
          <a:xfrm>
            <a:off x="506014" y="3540398"/>
            <a:ext cx="8134350" cy="657225"/>
          </a:xfrm>
          <a:prstGeom prst="rect">
            <a:avLst/>
          </a:prstGeom>
          <a:noFill/>
          <a:ln>
            <a:noFill/>
          </a:ln>
        </p:spPr>
      </p:pic>
      <p:pic>
        <p:nvPicPr>
          <p:cNvPr id="1070" name="Google Shape;1070;p64"/>
          <p:cNvPicPr preferRelativeResize="0"/>
          <p:nvPr/>
        </p:nvPicPr>
        <p:blipFill rotWithShape="1">
          <a:blip r:embed="rId7">
            <a:alphaModFix/>
          </a:blip>
          <a:srcRect b="0" l="0" r="0" t="0"/>
          <a:stretch/>
        </p:blipFill>
        <p:spPr>
          <a:xfrm>
            <a:off x="506014" y="4320313"/>
            <a:ext cx="8134350" cy="39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6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076" name="Google Shape;1076;p6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077" name="Google Shape;1077;p6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078" name="Google Shape;1078;p65"/>
          <p:cNvPicPr preferRelativeResize="0"/>
          <p:nvPr/>
        </p:nvPicPr>
        <p:blipFill rotWithShape="1">
          <a:blip r:embed="rId3">
            <a:alphaModFix/>
          </a:blip>
          <a:srcRect b="0" l="0" r="0" t="0"/>
          <a:stretch/>
        </p:blipFill>
        <p:spPr>
          <a:xfrm>
            <a:off x="934088" y="139411"/>
            <a:ext cx="3486150" cy="574963"/>
          </a:xfrm>
          <a:prstGeom prst="rect">
            <a:avLst/>
          </a:prstGeom>
          <a:noFill/>
          <a:ln>
            <a:noFill/>
          </a:ln>
        </p:spPr>
      </p:pic>
      <p:pic>
        <p:nvPicPr>
          <p:cNvPr id="1079" name="Google Shape;1079;p65"/>
          <p:cNvPicPr preferRelativeResize="0"/>
          <p:nvPr/>
        </p:nvPicPr>
        <p:blipFill rotWithShape="1">
          <a:blip r:embed="rId4">
            <a:alphaModFix/>
          </a:blip>
          <a:srcRect b="0" l="0" r="0" t="0"/>
          <a:stretch/>
        </p:blipFill>
        <p:spPr>
          <a:xfrm>
            <a:off x="4725007" y="188768"/>
            <a:ext cx="4190394" cy="476250"/>
          </a:xfrm>
          <a:prstGeom prst="rect">
            <a:avLst/>
          </a:prstGeom>
          <a:noFill/>
          <a:ln>
            <a:noFill/>
          </a:ln>
        </p:spPr>
      </p:pic>
      <p:pic>
        <p:nvPicPr>
          <p:cNvPr id="1080" name="Google Shape;1080;p65"/>
          <p:cNvPicPr preferRelativeResize="0"/>
          <p:nvPr/>
        </p:nvPicPr>
        <p:blipFill rotWithShape="1">
          <a:blip r:embed="rId5">
            <a:alphaModFix/>
          </a:blip>
          <a:srcRect b="0" l="0" r="0" t="0"/>
          <a:stretch/>
        </p:blipFill>
        <p:spPr>
          <a:xfrm>
            <a:off x="550719" y="939077"/>
            <a:ext cx="8478981" cy="1731387"/>
          </a:xfrm>
          <a:prstGeom prst="rect">
            <a:avLst/>
          </a:prstGeom>
          <a:noFill/>
          <a:ln>
            <a:noFill/>
          </a:ln>
        </p:spPr>
      </p:pic>
      <p:pic>
        <p:nvPicPr>
          <p:cNvPr id="1081" name="Google Shape;1081;p65"/>
          <p:cNvPicPr preferRelativeResize="0"/>
          <p:nvPr/>
        </p:nvPicPr>
        <p:blipFill rotWithShape="1">
          <a:blip r:embed="rId6">
            <a:alphaModFix/>
          </a:blip>
          <a:srcRect b="0" l="0" r="0" t="0"/>
          <a:stretch/>
        </p:blipFill>
        <p:spPr>
          <a:xfrm>
            <a:off x="1082277" y="2724190"/>
            <a:ext cx="6981825" cy="1858202"/>
          </a:xfrm>
          <a:prstGeom prst="rect">
            <a:avLst/>
          </a:prstGeom>
          <a:noFill/>
          <a:ln>
            <a:noFill/>
          </a:ln>
        </p:spPr>
      </p:pic>
      <p:pic>
        <p:nvPicPr>
          <p:cNvPr id="1082" name="Google Shape;1082;p65"/>
          <p:cNvPicPr preferRelativeResize="0"/>
          <p:nvPr/>
        </p:nvPicPr>
        <p:blipFill rotWithShape="1">
          <a:blip r:embed="rId7">
            <a:alphaModFix/>
          </a:blip>
          <a:srcRect b="0" l="0" r="0" t="0"/>
          <a:stretch/>
        </p:blipFill>
        <p:spPr>
          <a:xfrm>
            <a:off x="41821" y="47020"/>
            <a:ext cx="739015" cy="7219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6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088" name="Google Shape;1088;p6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089" name="Google Shape;1089;p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090" name="Google Shape;1090;p66"/>
          <p:cNvPicPr preferRelativeResize="0"/>
          <p:nvPr/>
        </p:nvPicPr>
        <p:blipFill rotWithShape="1">
          <a:blip r:embed="rId3">
            <a:alphaModFix/>
          </a:blip>
          <a:srcRect b="0" l="0" r="0" t="0"/>
          <a:stretch/>
        </p:blipFill>
        <p:spPr>
          <a:xfrm>
            <a:off x="1344215" y="94943"/>
            <a:ext cx="3228975" cy="590550"/>
          </a:xfrm>
          <a:prstGeom prst="rect">
            <a:avLst/>
          </a:prstGeom>
          <a:noFill/>
          <a:ln>
            <a:noFill/>
          </a:ln>
        </p:spPr>
      </p:pic>
      <p:pic>
        <p:nvPicPr>
          <p:cNvPr id="1091" name="Google Shape;1091;p66"/>
          <p:cNvPicPr preferRelativeResize="0"/>
          <p:nvPr/>
        </p:nvPicPr>
        <p:blipFill rotWithShape="1">
          <a:blip r:embed="rId4">
            <a:alphaModFix/>
          </a:blip>
          <a:srcRect b="0" l="0" r="0" t="0"/>
          <a:stretch/>
        </p:blipFill>
        <p:spPr>
          <a:xfrm>
            <a:off x="1545648" y="836035"/>
            <a:ext cx="4743450" cy="1704975"/>
          </a:xfrm>
          <a:prstGeom prst="rect">
            <a:avLst/>
          </a:prstGeom>
          <a:noFill/>
          <a:ln>
            <a:noFill/>
          </a:ln>
        </p:spPr>
      </p:pic>
      <p:pic>
        <p:nvPicPr>
          <p:cNvPr id="1092" name="Google Shape;1092;p66"/>
          <p:cNvPicPr preferRelativeResize="0"/>
          <p:nvPr/>
        </p:nvPicPr>
        <p:blipFill rotWithShape="1">
          <a:blip r:embed="rId5">
            <a:alphaModFix/>
          </a:blip>
          <a:srcRect b="0" l="0" r="0" t="0"/>
          <a:stretch/>
        </p:blipFill>
        <p:spPr>
          <a:xfrm>
            <a:off x="471921" y="2691552"/>
            <a:ext cx="8183706" cy="1971675"/>
          </a:xfrm>
          <a:prstGeom prst="rect">
            <a:avLst/>
          </a:prstGeom>
          <a:noFill/>
          <a:ln>
            <a:noFill/>
          </a:ln>
        </p:spPr>
      </p:pic>
      <p:sp>
        <p:nvSpPr>
          <p:cNvPr id="1093" name="Google Shape;1093;p66"/>
          <p:cNvSpPr/>
          <p:nvPr/>
        </p:nvSpPr>
        <p:spPr>
          <a:xfrm>
            <a:off x="7575998" y="3992041"/>
            <a:ext cx="98135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200" u="none" cap="none" strike="noStrike">
                <a:solidFill>
                  <a:schemeClr val="dk1"/>
                </a:solidFill>
                <a:latin typeface="Arial"/>
                <a:ea typeface="Arial"/>
                <a:cs typeface="Arial"/>
                <a:sym typeface="Arial"/>
              </a:rPr>
              <a:t>ords</a:t>
            </a:r>
            <a:endParaRPr/>
          </a:p>
        </p:txBody>
      </p:sp>
      <p:pic>
        <p:nvPicPr>
          <p:cNvPr id="1094" name="Google Shape;1094;p66"/>
          <p:cNvPicPr preferRelativeResize="0"/>
          <p:nvPr/>
        </p:nvPicPr>
        <p:blipFill rotWithShape="1">
          <a:blip r:embed="rId6">
            <a:alphaModFix/>
          </a:blip>
          <a:srcRect b="0" l="0" r="0" t="0"/>
          <a:stretch/>
        </p:blipFill>
        <p:spPr>
          <a:xfrm>
            <a:off x="41821" y="47020"/>
            <a:ext cx="739015" cy="7219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67"/>
          <p:cNvSpPr txBox="1"/>
          <p:nvPr>
            <p:ph idx="4294967295" type="title"/>
          </p:nvPr>
        </p:nvSpPr>
        <p:spPr>
          <a:xfrm>
            <a:off x="1028700" y="88885"/>
            <a:ext cx="7543800" cy="6381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C00000"/>
                </a:solidFill>
                <a:latin typeface="Times New Roman"/>
                <a:ea typeface="Times New Roman"/>
                <a:cs typeface="Times New Roman"/>
                <a:sym typeface="Times New Roman"/>
              </a:rPr>
              <a:t>Scrambling</a:t>
            </a:r>
            <a:endParaRPr b="1" sz="1200">
              <a:solidFill>
                <a:schemeClr val="dk1"/>
              </a:solidFill>
              <a:latin typeface="Times New Roman"/>
              <a:ea typeface="Times New Roman"/>
              <a:cs typeface="Times New Roman"/>
              <a:sym typeface="Times New Roman"/>
            </a:endParaRPr>
          </a:p>
        </p:txBody>
      </p:sp>
      <p:sp>
        <p:nvSpPr>
          <p:cNvPr id="1100" name="Google Shape;1100;p67"/>
          <p:cNvSpPr txBox="1"/>
          <p:nvPr>
            <p:ph idx="4294967295" type="body"/>
          </p:nvPr>
        </p:nvSpPr>
        <p:spPr>
          <a:xfrm>
            <a:off x="411328" y="906653"/>
            <a:ext cx="8368878" cy="3842327"/>
          </a:xfrm>
          <a:prstGeom prst="rect">
            <a:avLst/>
          </a:prstGeom>
          <a:noFill/>
          <a:ln>
            <a:noFill/>
          </a:ln>
        </p:spPr>
        <p:txBody>
          <a:bodyPr anchorCtr="0" anchor="t" bIns="34275" lIns="0" spcFirstLastPara="1" rIns="0" wrap="square" tIns="34275">
            <a:normAutofit/>
          </a:bodyPr>
          <a:lstStyle/>
          <a:p>
            <a:pPr indent="-457200" lvl="0" marL="457200" rtl="0" algn="just">
              <a:lnSpc>
                <a:spcPct val="100000"/>
              </a:lnSpc>
              <a:spcBef>
                <a:spcPts val="300"/>
              </a:spcBef>
              <a:spcAft>
                <a:spcPts val="0"/>
              </a:spcAft>
              <a:buClr>
                <a:schemeClr val="dk1"/>
              </a:buClr>
              <a:buSzPts val="2850"/>
              <a:buFont typeface="Arial"/>
              <a:buChar char="•"/>
            </a:pPr>
            <a:r>
              <a:rPr lang="en-US" sz="1900">
                <a:solidFill>
                  <a:schemeClr val="dk1"/>
                </a:solidFill>
                <a:latin typeface="Times New Roman"/>
                <a:ea typeface="Times New Roman"/>
                <a:cs typeface="Times New Roman"/>
                <a:sym typeface="Times New Roman"/>
              </a:rPr>
              <a:t>Earlier coding schemes </a:t>
            </a:r>
            <a:r>
              <a:rPr b="1" lang="en-US" sz="1900">
                <a:solidFill>
                  <a:schemeClr val="dk1"/>
                </a:solidFill>
                <a:latin typeface="Times New Roman"/>
                <a:ea typeface="Times New Roman"/>
                <a:cs typeface="Times New Roman"/>
                <a:sym typeface="Times New Roman"/>
              </a:rPr>
              <a:t>are not suitable for long distance because of DC component.</a:t>
            </a:r>
            <a:endParaRPr/>
          </a:p>
          <a:p>
            <a:pPr indent="-457200" lvl="0" marL="457200" rtl="0" algn="just">
              <a:lnSpc>
                <a:spcPct val="100000"/>
              </a:lnSpc>
              <a:spcBef>
                <a:spcPts val="600"/>
              </a:spcBef>
              <a:spcAft>
                <a:spcPts val="0"/>
              </a:spcAft>
              <a:buClr>
                <a:schemeClr val="dk1"/>
              </a:buClr>
              <a:buSzPts val="2850"/>
              <a:buFont typeface="Arial"/>
              <a:buChar char="•"/>
            </a:pPr>
            <a:r>
              <a:rPr lang="en-US" sz="1900">
                <a:solidFill>
                  <a:schemeClr val="dk1"/>
                </a:solidFill>
                <a:latin typeface="Times New Roman"/>
                <a:ea typeface="Times New Roman"/>
                <a:cs typeface="Times New Roman"/>
                <a:sym typeface="Times New Roman"/>
              </a:rPr>
              <a:t>Scrambling is a technique to avoid </a:t>
            </a:r>
            <a:r>
              <a:rPr b="1" lang="en-US" sz="1900">
                <a:solidFill>
                  <a:schemeClr val="dk1"/>
                </a:solidFill>
                <a:latin typeface="Times New Roman"/>
                <a:ea typeface="Times New Roman"/>
                <a:cs typeface="Times New Roman"/>
                <a:sym typeface="Times New Roman"/>
              </a:rPr>
              <a:t>long sequence of 0’s </a:t>
            </a:r>
            <a:r>
              <a:rPr lang="en-US" sz="1900">
                <a:solidFill>
                  <a:schemeClr val="dk1"/>
                </a:solidFill>
                <a:latin typeface="Times New Roman"/>
                <a:ea typeface="Times New Roman"/>
                <a:cs typeface="Times New Roman"/>
                <a:sym typeface="Times New Roman"/>
              </a:rPr>
              <a:t>used to create a sequence of bits that has the required c/c’s for transmission - self clocking, no low frequencies, no wide bandwidth.</a:t>
            </a:r>
            <a:endParaRPr/>
          </a:p>
          <a:p>
            <a:pPr indent="-457200" lvl="0" marL="457200" rtl="0" algn="just">
              <a:lnSpc>
                <a:spcPct val="100000"/>
              </a:lnSpc>
              <a:spcBef>
                <a:spcPts val="600"/>
              </a:spcBef>
              <a:spcAft>
                <a:spcPts val="0"/>
              </a:spcAft>
              <a:buClr>
                <a:schemeClr val="dk1"/>
              </a:buClr>
              <a:buSzPts val="2850"/>
              <a:buFont typeface="Arial"/>
              <a:buChar char="•"/>
            </a:pPr>
            <a:r>
              <a:rPr lang="en-US" sz="1900">
                <a:solidFill>
                  <a:schemeClr val="dk1"/>
                </a:solidFill>
                <a:latin typeface="Times New Roman"/>
                <a:ea typeface="Times New Roman"/>
                <a:cs typeface="Times New Roman"/>
                <a:sym typeface="Times New Roman"/>
              </a:rPr>
              <a:t>It is implemented at the same time as encoding, the bit stream is created on the fly.</a:t>
            </a:r>
            <a:endParaRPr/>
          </a:p>
          <a:p>
            <a:pPr indent="-457200" lvl="0" marL="457200" rtl="0" algn="just">
              <a:lnSpc>
                <a:spcPct val="100000"/>
              </a:lnSpc>
              <a:spcBef>
                <a:spcPts val="600"/>
              </a:spcBef>
              <a:spcAft>
                <a:spcPts val="0"/>
              </a:spcAft>
              <a:buClr>
                <a:schemeClr val="dk1"/>
              </a:buClr>
              <a:buSzPts val="2850"/>
              <a:buFont typeface="Arial"/>
              <a:buChar char="•"/>
            </a:pPr>
            <a:r>
              <a:rPr lang="en-US" sz="1900">
                <a:solidFill>
                  <a:schemeClr val="dk1"/>
                </a:solidFill>
                <a:latin typeface="Times New Roman"/>
                <a:ea typeface="Times New Roman"/>
                <a:cs typeface="Times New Roman"/>
                <a:sym typeface="Times New Roman"/>
              </a:rPr>
              <a:t>It replaces ‘unfriendly’ runs of bits with a </a:t>
            </a:r>
            <a:r>
              <a:rPr b="1" lang="en-US" sz="1900">
                <a:solidFill>
                  <a:schemeClr val="dk1"/>
                </a:solidFill>
                <a:latin typeface="Times New Roman"/>
                <a:ea typeface="Times New Roman"/>
                <a:cs typeface="Times New Roman"/>
                <a:sym typeface="Times New Roman"/>
              </a:rPr>
              <a:t>violation code </a:t>
            </a:r>
            <a:r>
              <a:rPr lang="en-US" sz="1900">
                <a:solidFill>
                  <a:schemeClr val="dk1"/>
                </a:solidFill>
                <a:latin typeface="Times New Roman"/>
                <a:ea typeface="Times New Roman"/>
                <a:cs typeface="Times New Roman"/>
                <a:sym typeface="Times New Roman"/>
              </a:rPr>
              <a:t>that is easy to recognize and removes the unfriendly c/c.</a:t>
            </a:r>
            <a:endParaRPr/>
          </a:p>
          <a:p>
            <a:pPr indent="-228600" lvl="0" marL="457200" rtl="0" algn="just">
              <a:lnSpc>
                <a:spcPct val="90000"/>
              </a:lnSpc>
              <a:spcBef>
                <a:spcPts val="1200"/>
              </a:spcBef>
              <a:spcAft>
                <a:spcPts val="0"/>
              </a:spcAft>
              <a:buSzPts val="1500"/>
              <a:buNone/>
            </a:pPr>
            <a:r>
              <a:t/>
            </a:r>
            <a:endParaRPr sz="1800">
              <a:solidFill>
                <a:schemeClr val="dk1"/>
              </a:solidFill>
              <a:latin typeface="Times New Roman"/>
              <a:ea typeface="Times New Roman"/>
              <a:cs typeface="Times New Roman"/>
              <a:sym typeface="Times New Roman"/>
            </a:endParaRPr>
          </a:p>
        </p:txBody>
      </p:sp>
      <p:pic>
        <p:nvPicPr>
          <p:cNvPr id="1101" name="Google Shape;1101;p67"/>
          <p:cNvPicPr preferRelativeResize="0"/>
          <p:nvPr/>
        </p:nvPicPr>
        <p:blipFill rotWithShape="1">
          <a:blip r:embed="rId3">
            <a:alphaModFix/>
          </a:blip>
          <a:srcRect b="0" l="0" r="0" t="0"/>
          <a:stretch/>
        </p:blipFill>
        <p:spPr>
          <a:xfrm>
            <a:off x="41821" y="47020"/>
            <a:ext cx="739015" cy="721907"/>
          </a:xfrm>
          <a:prstGeom prst="rect">
            <a:avLst/>
          </a:prstGeom>
          <a:noFill/>
          <a:ln>
            <a:noFill/>
          </a:ln>
        </p:spPr>
      </p:pic>
      <p:sp>
        <p:nvSpPr>
          <p:cNvPr id="1102" name="Google Shape;1102;p6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103" name="Google Shape;1103;p6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104" name="Google Shape;1104;p6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68"/>
          <p:cNvSpPr txBox="1"/>
          <p:nvPr>
            <p:ph idx="4294967295" type="title"/>
          </p:nvPr>
        </p:nvSpPr>
        <p:spPr>
          <a:xfrm>
            <a:off x="1028700" y="88885"/>
            <a:ext cx="7543800" cy="638175"/>
          </a:xfrm>
          <a:prstGeom prst="rect">
            <a:avLst/>
          </a:prstGeom>
          <a:noFill/>
          <a:ln>
            <a:noFill/>
          </a:ln>
        </p:spPr>
        <p:txBody>
          <a:bodyPr anchorCtr="0" anchor="b" bIns="34275" lIns="68575" spcFirstLastPara="1" rIns="68575" wrap="square" tIns="34275">
            <a:normAutofit fontScale="90000"/>
          </a:bodyPr>
          <a:lstStyle/>
          <a:p>
            <a:pPr indent="0" lvl="0" marL="0" marR="0" rtl="0" algn="l">
              <a:lnSpc>
                <a:spcPct val="85000"/>
              </a:lnSpc>
              <a:spcBef>
                <a:spcPts val="0"/>
              </a:spcBef>
              <a:spcAft>
                <a:spcPts val="0"/>
              </a:spcAft>
              <a:buClr>
                <a:srgbClr val="3F3F3F"/>
              </a:buClr>
              <a:buSzPct val="111111"/>
              <a:buFont typeface="Calibri"/>
              <a:buNone/>
            </a:pPr>
            <a:r>
              <a:rPr b="1" lang="en-US">
                <a:solidFill>
                  <a:srgbClr val="C00000"/>
                </a:solidFill>
                <a:latin typeface="Times New Roman"/>
                <a:ea typeface="Times New Roman"/>
                <a:cs typeface="Times New Roman"/>
                <a:sym typeface="Times New Roman"/>
              </a:rPr>
              <a:t>Scrambling  </a:t>
            </a:r>
            <a:r>
              <a:rPr b="1" lang="en-US" sz="2200">
                <a:solidFill>
                  <a:srgbClr val="C00000"/>
                </a:solidFill>
                <a:latin typeface="Times New Roman"/>
                <a:ea typeface="Times New Roman"/>
                <a:cs typeface="Times New Roman"/>
                <a:sym typeface="Times New Roman"/>
              </a:rPr>
              <a:t>cont-</a:t>
            </a:r>
            <a:r>
              <a:rPr b="1" lang="en-US">
                <a:solidFill>
                  <a:srgbClr val="C00000"/>
                </a:solidFill>
                <a:latin typeface="Times New Roman"/>
                <a:ea typeface="Times New Roman"/>
                <a:cs typeface="Times New Roman"/>
                <a:sym typeface="Times New Roman"/>
              </a:rPr>
              <a:t>             </a:t>
            </a:r>
            <a:r>
              <a:rPr b="1" lang="en-US" sz="1200">
                <a:solidFill>
                  <a:schemeClr val="dk1"/>
                </a:solidFill>
                <a:latin typeface="Times New Roman"/>
                <a:ea typeface="Times New Roman"/>
                <a:cs typeface="Times New Roman"/>
                <a:sym typeface="Times New Roman"/>
              </a:rPr>
              <a:t>https://www.youtube.com/watch?v=DtfUPa7RG9s</a:t>
            </a:r>
            <a:endParaRPr/>
          </a:p>
        </p:txBody>
      </p:sp>
      <p:pic>
        <p:nvPicPr>
          <p:cNvPr id="1110" name="Google Shape;1110;p68"/>
          <p:cNvPicPr preferRelativeResize="0"/>
          <p:nvPr/>
        </p:nvPicPr>
        <p:blipFill rotWithShape="1">
          <a:blip r:embed="rId3">
            <a:alphaModFix/>
          </a:blip>
          <a:srcRect b="0" l="0" r="0" t="0"/>
          <a:stretch/>
        </p:blipFill>
        <p:spPr>
          <a:xfrm>
            <a:off x="41821" y="47020"/>
            <a:ext cx="739015" cy="721907"/>
          </a:xfrm>
          <a:prstGeom prst="rect">
            <a:avLst/>
          </a:prstGeom>
          <a:noFill/>
          <a:ln>
            <a:noFill/>
          </a:ln>
        </p:spPr>
      </p:pic>
      <p:sp>
        <p:nvSpPr>
          <p:cNvPr id="1111" name="Google Shape;1111;p6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112" name="Google Shape;1112;p6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113" name="Google Shape;1113;p6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114" name="Google Shape;1114;p68"/>
          <p:cNvPicPr preferRelativeResize="0"/>
          <p:nvPr/>
        </p:nvPicPr>
        <p:blipFill rotWithShape="1">
          <a:blip r:embed="rId4">
            <a:alphaModFix/>
          </a:blip>
          <a:srcRect b="0" l="0" r="0" t="0"/>
          <a:stretch/>
        </p:blipFill>
        <p:spPr>
          <a:xfrm>
            <a:off x="1069023" y="768927"/>
            <a:ext cx="1362075" cy="485775"/>
          </a:xfrm>
          <a:prstGeom prst="rect">
            <a:avLst/>
          </a:prstGeom>
          <a:noFill/>
          <a:ln>
            <a:noFill/>
          </a:ln>
        </p:spPr>
      </p:pic>
      <p:sp>
        <p:nvSpPr>
          <p:cNvPr id="1115" name="Google Shape;1115;p68"/>
          <p:cNvSpPr/>
          <p:nvPr/>
        </p:nvSpPr>
        <p:spPr>
          <a:xfrm>
            <a:off x="691997" y="810794"/>
            <a:ext cx="3770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a.</a:t>
            </a:r>
            <a:endParaRPr/>
          </a:p>
        </p:txBody>
      </p:sp>
      <p:pic>
        <p:nvPicPr>
          <p:cNvPr id="1116" name="Google Shape;1116;p68"/>
          <p:cNvPicPr preferRelativeResize="0"/>
          <p:nvPr/>
        </p:nvPicPr>
        <p:blipFill rotWithShape="1">
          <a:blip r:embed="rId5">
            <a:alphaModFix/>
          </a:blip>
          <a:srcRect b="0" l="0" r="0" t="0"/>
          <a:stretch/>
        </p:blipFill>
        <p:spPr>
          <a:xfrm>
            <a:off x="407035" y="1515433"/>
            <a:ext cx="2686050" cy="723900"/>
          </a:xfrm>
          <a:prstGeom prst="rect">
            <a:avLst/>
          </a:prstGeom>
          <a:noFill/>
          <a:ln>
            <a:noFill/>
          </a:ln>
        </p:spPr>
      </p:pic>
      <p:pic>
        <p:nvPicPr>
          <p:cNvPr id="1117" name="Google Shape;1117;p68"/>
          <p:cNvPicPr preferRelativeResize="0"/>
          <p:nvPr/>
        </p:nvPicPr>
        <p:blipFill rotWithShape="1">
          <a:blip r:embed="rId6">
            <a:alphaModFix/>
          </a:blip>
          <a:srcRect b="0" l="0" r="0" t="0"/>
          <a:stretch/>
        </p:blipFill>
        <p:spPr>
          <a:xfrm>
            <a:off x="154622" y="2503891"/>
            <a:ext cx="3190875" cy="828675"/>
          </a:xfrm>
          <a:prstGeom prst="rect">
            <a:avLst/>
          </a:prstGeom>
          <a:noFill/>
          <a:ln>
            <a:noFill/>
          </a:ln>
        </p:spPr>
      </p:pic>
      <p:pic>
        <p:nvPicPr>
          <p:cNvPr id="1118" name="Google Shape;1118;p68"/>
          <p:cNvPicPr preferRelativeResize="0"/>
          <p:nvPr/>
        </p:nvPicPr>
        <p:blipFill rotWithShape="1">
          <a:blip r:embed="rId7">
            <a:alphaModFix/>
          </a:blip>
          <a:srcRect b="0" l="0" r="0" t="0"/>
          <a:stretch/>
        </p:blipFill>
        <p:spPr>
          <a:xfrm>
            <a:off x="3597911" y="693583"/>
            <a:ext cx="5068108" cy="1291082"/>
          </a:xfrm>
          <a:prstGeom prst="rect">
            <a:avLst/>
          </a:prstGeom>
          <a:noFill/>
          <a:ln>
            <a:noFill/>
          </a:ln>
        </p:spPr>
      </p:pic>
      <p:pic>
        <p:nvPicPr>
          <p:cNvPr id="1119" name="Google Shape;1119;p68"/>
          <p:cNvPicPr preferRelativeResize="0"/>
          <p:nvPr/>
        </p:nvPicPr>
        <p:blipFill rotWithShape="1">
          <a:blip r:embed="rId8">
            <a:alphaModFix/>
          </a:blip>
          <a:srcRect b="0" l="0" r="0" t="0"/>
          <a:stretch/>
        </p:blipFill>
        <p:spPr>
          <a:xfrm>
            <a:off x="3865184" y="2125034"/>
            <a:ext cx="4350561" cy="1542144"/>
          </a:xfrm>
          <a:prstGeom prst="rect">
            <a:avLst/>
          </a:prstGeom>
          <a:noFill/>
          <a:ln>
            <a:noFill/>
          </a:ln>
        </p:spPr>
      </p:pic>
      <p:sp>
        <p:nvSpPr>
          <p:cNvPr id="1120" name="Google Shape;1120;p68"/>
          <p:cNvSpPr/>
          <p:nvPr/>
        </p:nvSpPr>
        <p:spPr>
          <a:xfrm>
            <a:off x="0" y="3667178"/>
            <a:ext cx="9258042"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The </a:t>
            </a:r>
            <a:r>
              <a:rPr b="1" i="0" lang="en-US" sz="1600" u="none" cap="none" strike="noStrike">
                <a:solidFill>
                  <a:srgbClr val="000000"/>
                </a:solidFill>
                <a:latin typeface="Times New Roman"/>
                <a:ea typeface="Times New Roman"/>
                <a:cs typeface="Times New Roman"/>
                <a:sym typeface="Times New Roman"/>
              </a:rPr>
              <a:t>V in the sequence denotes </a:t>
            </a:r>
            <a:r>
              <a:rPr b="1" i="1" lang="en-US" sz="1600" u="none" cap="none" strike="noStrike">
                <a:solidFill>
                  <a:srgbClr val="C00000"/>
                </a:solidFill>
                <a:latin typeface="Times New Roman"/>
                <a:ea typeface="Times New Roman"/>
                <a:cs typeface="Times New Roman"/>
                <a:sym typeface="Times New Roman"/>
              </a:rPr>
              <a:t>violation</a:t>
            </a:r>
            <a:r>
              <a:rPr b="1" i="1"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rPr>
              <a:t>this is a nonzero voltage that </a:t>
            </a:r>
            <a:r>
              <a:rPr b="1" i="0" lang="en-US" sz="1600" u="none" cap="none" strike="noStrike">
                <a:solidFill>
                  <a:srgbClr val="000000"/>
                </a:solidFill>
                <a:latin typeface="Times New Roman"/>
                <a:ea typeface="Times New Roman"/>
                <a:cs typeface="Times New Roman"/>
                <a:sym typeface="Times New Roman"/>
              </a:rPr>
              <a:t>breaks an AMI rule </a:t>
            </a:r>
            <a:r>
              <a:rPr b="0" i="0" lang="en-US" sz="1600" u="none" cap="none" strike="noStrike">
                <a:solidFill>
                  <a:srgbClr val="000000"/>
                </a:solidFill>
                <a:latin typeface="Times New Roman"/>
                <a:ea typeface="Times New Roman"/>
                <a:cs typeface="Times New Roman"/>
                <a:sym typeface="Times New Roman"/>
              </a:rPr>
              <a:t>of encoding (opposite polarity from the previous). </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The </a:t>
            </a:r>
            <a:r>
              <a:rPr b="1" i="0" lang="en-US" sz="1600" u="none" cap="none" strike="noStrike">
                <a:solidFill>
                  <a:srgbClr val="000000"/>
                </a:solidFill>
                <a:latin typeface="Times New Roman"/>
                <a:ea typeface="Times New Roman"/>
                <a:cs typeface="Times New Roman"/>
                <a:sym typeface="Times New Roman"/>
              </a:rPr>
              <a:t>B in the sequence denotes </a:t>
            </a:r>
            <a:r>
              <a:rPr b="1" i="1" lang="en-US" sz="1600" u="none" cap="none" strike="noStrike">
                <a:solidFill>
                  <a:srgbClr val="C00000"/>
                </a:solidFill>
                <a:latin typeface="Times New Roman"/>
                <a:ea typeface="Times New Roman"/>
                <a:cs typeface="Times New Roman"/>
                <a:sym typeface="Times New Roman"/>
              </a:rPr>
              <a:t>bipolar</a:t>
            </a:r>
            <a:r>
              <a:rPr b="0" i="1" lang="en-US" sz="1600" u="none" cap="none" strike="noStrike">
                <a:solidFill>
                  <a:srgbClr val="C00000"/>
                </a:solidFill>
                <a:latin typeface="Times New Roman"/>
                <a:ea typeface="Times New Roman"/>
                <a:cs typeface="Times New Roman"/>
                <a:sym typeface="Times New Roman"/>
              </a:rPr>
              <a:t>,</a:t>
            </a:r>
            <a:r>
              <a:rPr b="0" i="1"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rPr>
              <a:t>which means a </a:t>
            </a:r>
            <a:r>
              <a:rPr b="1" i="0" lang="en-US" sz="1600" u="none" cap="none" strike="noStrike">
                <a:solidFill>
                  <a:srgbClr val="000000"/>
                </a:solidFill>
                <a:latin typeface="Times New Roman"/>
                <a:ea typeface="Times New Roman"/>
                <a:cs typeface="Times New Roman"/>
                <a:sym typeface="Times New Roman"/>
              </a:rPr>
              <a:t>nonzero level voltage </a:t>
            </a:r>
            <a:r>
              <a:rPr b="0" i="0" lang="en-US" sz="1600" u="none" cap="none" strike="noStrike">
                <a:solidFill>
                  <a:srgbClr val="000000"/>
                </a:solidFill>
                <a:latin typeface="Times New Roman"/>
                <a:ea typeface="Times New Roman"/>
                <a:cs typeface="Times New Roman"/>
                <a:sym typeface="Times New Roman"/>
              </a:rPr>
              <a:t>in accordance with the AMI rule.</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9"/>
          <p:cNvSpPr txBox="1"/>
          <p:nvPr>
            <p:ph idx="4294967295" type="title"/>
          </p:nvPr>
        </p:nvSpPr>
        <p:spPr>
          <a:xfrm>
            <a:off x="1028700" y="88885"/>
            <a:ext cx="7543800" cy="6381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C00000"/>
                </a:solidFill>
                <a:latin typeface="Times New Roman"/>
                <a:ea typeface="Times New Roman"/>
                <a:cs typeface="Times New Roman"/>
                <a:sym typeface="Times New Roman"/>
              </a:rPr>
              <a:t>Scrambling  </a:t>
            </a:r>
            <a:r>
              <a:rPr b="1" lang="en-US" sz="2200">
                <a:solidFill>
                  <a:srgbClr val="C00000"/>
                </a:solidFill>
                <a:latin typeface="Times New Roman"/>
                <a:ea typeface="Times New Roman"/>
                <a:cs typeface="Times New Roman"/>
                <a:sym typeface="Times New Roman"/>
              </a:rPr>
              <a:t>cont-</a:t>
            </a:r>
            <a:endParaRPr b="1" sz="1200">
              <a:solidFill>
                <a:schemeClr val="dk1"/>
              </a:solidFill>
              <a:latin typeface="Times New Roman"/>
              <a:ea typeface="Times New Roman"/>
              <a:cs typeface="Times New Roman"/>
              <a:sym typeface="Times New Roman"/>
            </a:endParaRPr>
          </a:p>
        </p:txBody>
      </p:sp>
      <p:pic>
        <p:nvPicPr>
          <p:cNvPr id="1126" name="Google Shape;1126;p69"/>
          <p:cNvPicPr preferRelativeResize="0"/>
          <p:nvPr/>
        </p:nvPicPr>
        <p:blipFill rotWithShape="1">
          <a:blip r:embed="rId3">
            <a:alphaModFix/>
          </a:blip>
          <a:srcRect b="0" l="0" r="0" t="0"/>
          <a:stretch/>
        </p:blipFill>
        <p:spPr>
          <a:xfrm>
            <a:off x="41821" y="47020"/>
            <a:ext cx="739015" cy="721907"/>
          </a:xfrm>
          <a:prstGeom prst="rect">
            <a:avLst/>
          </a:prstGeom>
          <a:noFill/>
          <a:ln>
            <a:noFill/>
          </a:ln>
        </p:spPr>
      </p:pic>
      <p:sp>
        <p:nvSpPr>
          <p:cNvPr id="1127" name="Google Shape;1127;p6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128" name="Google Shape;1128;p6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129" name="Google Shape;1129;p6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130" name="Google Shape;1130;p69"/>
          <p:cNvPicPr preferRelativeResize="0"/>
          <p:nvPr/>
        </p:nvPicPr>
        <p:blipFill rotWithShape="1">
          <a:blip r:embed="rId4">
            <a:alphaModFix/>
          </a:blip>
          <a:srcRect b="0" l="0" r="0" t="0"/>
          <a:stretch/>
        </p:blipFill>
        <p:spPr>
          <a:xfrm>
            <a:off x="1069023" y="768927"/>
            <a:ext cx="1362075" cy="315435"/>
          </a:xfrm>
          <a:prstGeom prst="rect">
            <a:avLst/>
          </a:prstGeom>
          <a:noFill/>
          <a:ln>
            <a:noFill/>
          </a:ln>
        </p:spPr>
      </p:pic>
      <p:sp>
        <p:nvSpPr>
          <p:cNvPr id="1131" name="Google Shape;1131;p69"/>
          <p:cNvSpPr/>
          <p:nvPr/>
        </p:nvSpPr>
        <p:spPr>
          <a:xfrm>
            <a:off x="716255" y="706413"/>
            <a:ext cx="3770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a.</a:t>
            </a:r>
            <a:endParaRPr/>
          </a:p>
        </p:txBody>
      </p:sp>
      <p:pic>
        <p:nvPicPr>
          <p:cNvPr id="1132" name="Google Shape;1132;p69"/>
          <p:cNvPicPr preferRelativeResize="0"/>
          <p:nvPr/>
        </p:nvPicPr>
        <p:blipFill rotWithShape="1">
          <a:blip r:embed="rId5">
            <a:alphaModFix/>
          </a:blip>
          <a:srcRect b="0" l="0" r="0" t="0"/>
          <a:stretch/>
        </p:blipFill>
        <p:spPr>
          <a:xfrm>
            <a:off x="237749" y="2352712"/>
            <a:ext cx="3190875" cy="592600"/>
          </a:xfrm>
          <a:prstGeom prst="rect">
            <a:avLst/>
          </a:prstGeom>
          <a:noFill/>
          <a:ln>
            <a:noFill/>
          </a:ln>
        </p:spPr>
      </p:pic>
      <p:pic>
        <p:nvPicPr>
          <p:cNvPr id="1133" name="Google Shape;1133;p69"/>
          <p:cNvPicPr preferRelativeResize="0"/>
          <p:nvPr/>
        </p:nvPicPr>
        <p:blipFill rotWithShape="1">
          <a:blip r:embed="rId6">
            <a:alphaModFix/>
          </a:blip>
          <a:srcRect b="0" l="0" r="0" t="0"/>
          <a:stretch/>
        </p:blipFill>
        <p:spPr>
          <a:xfrm>
            <a:off x="62492" y="1084362"/>
            <a:ext cx="4041917" cy="1291082"/>
          </a:xfrm>
          <a:prstGeom prst="rect">
            <a:avLst/>
          </a:prstGeom>
          <a:noFill/>
          <a:ln>
            <a:noFill/>
          </a:ln>
        </p:spPr>
      </p:pic>
      <p:pic>
        <p:nvPicPr>
          <p:cNvPr id="1134" name="Google Shape;1134;p69"/>
          <p:cNvPicPr preferRelativeResize="0"/>
          <p:nvPr/>
        </p:nvPicPr>
        <p:blipFill rotWithShape="1">
          <a:blip r:embed="rId7">
            <a:alphaModFix/>
          </a:blip>
          <a:srcRect b="0" l="0" r="0" t="0"/>
          <a:stretch/>
        </p:blipFill>
        <p:spPr>
          <a:xfrm>
            <a:off x="62492" y="2954961"/>
            <a:ext cx="4350561" cy="1637821"/>
          </a:xfrm>
          <a:prstGeom prst="rect">
            <a:avLst/>
          </a:prstGeom>
          <a:noFill/>
          <a:ln>
            <a:noFill/>
          </a:ln>
        </p:spPr>
      </p:pic>
      <p:pic>
        <p:nvPicPr>
          <p:cNvPr id="1135" name="Google Shape;1135;p69"/>
          <p:cNvPicPr preferRelativeResize="0"/>
          <p:nvPr/>
        </p:nvPicPr>
        <p:blipFill rotWithShape="1">
          <a:blip r:embed="rId8">
            <a:alphaModFix/>
          </a:blip>
          <a:srcRect b="0" l="0" r="0" t="0"/>
          <a:stretch/>
        </p:blipFill>
        <p:spPr>
          <a:xfrm>
            <a:off x="4997504" y="796211"/>
            <a:ext cx="3105150" cy="576301"/>
          </a:xfrm>
          <a:prstGeom prst="rect">
            <a:avLst/>
          </a:prstGeom>
          <a:noFill/>
          <a:ln>
            <a:noFill/>
          </a:ln>
        </p:spPr>
      </p:pic>
      <p:pic>
        <p:nvPicPr>
          <p:cNvPr id="1136" name="Google Shape;1136;p69"/>
          <p:cNvPicPr preferRelativeResize="0"/>
          <p:nvPr/>
        </p:nvPicPr>
        <p:blipFill rotWithShape="1">
          <a:blip r:embed="rId9">
            <a:alphaModFix/>
          </a:blip>
          <a:srcRect b="0" l="0" r="0" t="0"/>
          <a:stretch/>
        </p:blipFill>
        <p:spPr>
          <a:xfrm>
            <a:off x="5435654" y="1503513"/>
            <a:ext cx="2228850" cy="942109"/>
          </a:xfrm>
          <a:prstGeom prst="rect">
            <a:avLst/>
          </a:prstGeom>
          <a:noFill/>
          <a:ln>
            <a:noFill/>
          </a:ln>
        </p:spPr>
      </p:pic>
      <p:pic>
        <p:nvPicPr>
          <p:cNvPr id="1137" name="Google Shape;1137;p69"/>
          <p:cNvPicPr preferRelativeResize="0"/>
          <p:nvPr/>
        </p:nvPicPr>
        <p:blipFill rotWithShape="1">
          <a:blip r:embed="rId10">
            <a:alphaModFix/>
          </a:blip>
          <a:srcRect b="0" l="0" r="0" t="0"/>
          <a:stretch/>
        </p:blipFill>
        <p:spPr>
          <a:xfrm>
            <a:off x="4413053" y="2649011"/>
            <a:ext cx="4606256" cy="20996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20" name="Google Shape;320;p7"/>
          <p:cNvSpPr/>
          <p:nvPr/>
        </p:nvSpPr>
        <p:spPr>
          <a:xfrm>
            <a:off x="1135230" y="930044"/>
            <a:ext cx="6875921" cy="2695657"/>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Unit I: Fundamentals of networking and data communication </a:t>
            </a:r>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Analog Transmission: Analog-to-Analog conversion, Digital-to-Analog conversion, Digital Transmission: Digital-to-Digital </a:t>
            </a:r>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conversion (line coding, block coding, scrambling), Analog-to Digital conversion (Pulse Code Modulation, Delta Modulation) </a:t>
            </a:r>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Types of Networks, Network Architectures, Network Topologies, </a:t>
            </a:r>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Transmission media’s, Networking devices, OSI Model, TCP/IP </a:t>
            </a:r>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Reference Model, Ethernet standards. </a:t>
            </a:r>
            <a:endParaRPr b="0" i="0" sz="2000" u="none" cap="none" strike="noStrike">
              <a:solidFill>
                <a:schemeClr val="dk1"/>
              </a:solidFill>
              <a:latin typeface="Times New Roman"/>
              <a:ea typeface="Times New Roman"/>
              <a:cs typeface="Times New Roman"/>
              <a:sym typeface="Times New Roman"/>
            </a:endParaRPr>
          </a:p>
        </p:txBody>
      </p:sp>
      <p:pic>
        <p:nvPicPr>
          <p:cNvPr id="321" name="Google Shape;321;p7"/>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322" name="Google Shape;322;p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323" name="Google Shape;323;p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70"/>
          <p:cNvSpPr txBox="1"/>
          <p:nvPr>
            <p:ph idx="4294967295" type="title"/>
          </p:nvPr>
        </p:nvSpPr>
        <p:spPr>
          <a:xfrm>
            <a:off x="1028700" y="88885"/>
            <a:ext cx="7543800" cy="6381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C00000"/>
                </a:solidFill>
                <a:latin typeface="Times New Roman"/>
                <a:ea typeface="Times New Roman"/>
                <a:cs typeface="Times New Roman"/>
                <a:sym typeface="Times New Roman"/>
              </a:rPr>
              <a:t>Scrambling</a:t>
            </a:r>
            <a:endParaRPr b="1" sz="1200">
              <a:solidFill>
                <a:schemeClr val="dk1"/>
              </a:solidFill>
              <a:latin typeface="Times New Roman"/>
              <a:ea typeface="Times New Roman"/>
              <a:cs typeface="Times New Roman"/>
              <a:sym typeface="Times New Roman"/>
            </a:endParaRPr>
          </a:p>
        </p:txBody>
      </p:sp>
      <p:pic>
        <p:nvPicPr>
          <p:cNvPr id="1143" name="Google Shape;1143;p70"/>
          <p:cNvPicPr preferRelativeResize="0"/>
          <p:nvPr/>
        </p:nvPicPr>
        <p:blipFill rotWithShape="1">
          <a:blip r:embed="rId3">
            <a:alphaModFix/>
          </a:blip>
          <a:srcRect b="0" l="0" r="0" t="0"/>
          <a:stretch/>
        </p:blipFill>
        <p:spPr>
          <a:xfrm>
            <a:off x="41821" y="47020"/>
            <a:ext cx="739015" cy="721907"/>
          </a:xfrm>
          <a:prstGeom prst="rect">
            <a:avLst/>
          </a:prstGeom>
          <a:noFill/>
          <a:ln>
            <a:noFill/>
          </a:ln>
        </p:spPr>
      </p:pic>
      <p:sp>
        <p:nvSpPr>
          <p:cNvPr id="1144" name="Google Shape;1144;p7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145" name="Google Shape;1145;p7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146" name="Google Shape;1146;p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147" name="Google Shape;1147;p70"/>
          <p:cNvPicPr preferRelativeResize="0"/>
          <p:nvPr/>
        </p:nvPicPr>
        <p:blipFill rotWithShape="1">
          <a:blip r:embed="rId4">
            <a:alphaModFix/>
          </a:blip>
          <a:srcRect b="0" l="0" r="0" t="0"/>
          <a:stretch/>
        </p:blipFill>
        <p:spPr>
          <a:xfrm>
            <a:off x="1069023" y="768927"/>
            <a:ext cx="1362075" cy="315435"/>
          </a:xfrm>
          <a:prstGeom prst="rect">
            <a:avLst/>
          </a:prstGeom>
          <a:noFill/>
          <a:ln>
            <a:noFill/>
          </a:ln>
        </p:spPr>
      </p:pic>
      <p:sp>
        <p:nvSpPr>
          <p:cNvPr id="1148" name="Google Shape;1148;p70"/>
          <p:cNvSpPr/>
          <p:nvPr/>
        </p:nvSpPr>
        <p:spPr>
          <a:xfrm>
            <a:off x="716255" y="706413"/>
            <a:ext cx="3770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a.</a:t>
            </a:r>
            <a:endParaRPr/>
          </a:p>
        </p:txBody>
      </p:sp>
      <p:pic>
        <p:nvPicPr>
          <p:cNvPr id="1149" name="Google Shape;1149;p70"/>
          <p:cNvPicPr preferRelativeResize="0"/>
          <p:nvPr/>
        </p:nvPicPr>
        <p:blipFill rotWithShape="1">
          <a:blip r:embed="rId5">
            <a:alphaModFix/>
          </a:blip>
          <a:srcRect b="0" l="0" r="0" t="0"/>
          <a:stretch/>
        </p:blipFill>
        <p:spPr>
          <a:xfrm>
            <a:off x="237749" y="2352712"/>
            <a:ext cx="3190875" cy="592600"/>
          </a:xfrm>
          <a:prstGeom prst="rect">
            <a:avLst/>
          </a:prstGeom>
          <a:noFill/>
          <a:ln>
            <a:noFill/>
          </a:ln>
        </p:spPr>
      </p:pic>
      <p:pic>
        <p:nvPicPr>
          <p:cNvPr id="1150" name="Google Shape;1150;p70"/>
          <p:cNvPicPr preferRelativeResize="0"/>
          <p:nvPr/>
        </p:nvPicPr>
        <p:blipFill rotWithShape="1">
          <a:blip r:embed="rId6">
            <a:alphaModFix/>
          </a:blip>
          <a:srcRect b="0" l="0" r="0" t="0"/>
          <a:stretch/>
        </p:blipFill>
        <p:spPr>
          <a:xfrm>
            <a:off x="62492" y="1084362"/>
            <a:ext cx="4041917" cy="1291082"/>
          </a:xfrm>
          <a:prstGeom prst="rect">
            <a:avLst/>
          </a:prstGeom>
          <a:noFill/>
          <a:ln>
            <a:noFill/>
          </a:ln>
        </p:spPr>
      </p:pic>
      <p:pic>
        <p:nvPicPr>
          <p:cNvPr id="1151" name="Google Shape;1151;p70"/>
          <p:cNvPicPr preferRelativeResize="0"/>
          <p:nvPr/>
        </p:nvPicPr>
        <p:blipFill rotWithShape="1">
          <a:blip r:embed="rId7">
            <a:alphaModFix/>
          </a:blip>
          <a:srcRect b="0" l="0" r="0" t="0"/>
          <a:stretch/>
        </p:blipFill>
        <p:spPr>
          <a:xfrm>
            <a:off x="62492" y="2954961"/>
            <a:ext cx="4350561" cy="1637821"/>
          </a:xfrm>
          <a:prstGeom prst="rect">
            <a:avLst/>
          </a:prstGeom>
          <a:noFill/>
          <a:ln>
            <a:noFill/>
          </a:ln>
        </p:spPr>
      </p:pic>
      <p:pic>
        <p:nvPicPr>
          <p:cNvPr id="1152" name="Google Shape;1152;p70"/>
          <p:cNvPicPr preferRelativeResize="0"/>
          <p:nvPr/>
        </p:nvPicPr>
        <p:blipFill rotWithShape="1">
          <a:blip r:embed="rId8">
            <a:alphaModFix/>
          </a:blip>
          <a:srcRect b="0" l="0" r="0" t="0"/>
          <a:stretch/>
        </p:blipFill>
        <p:spPr>
          <a:xfrm>
            <a:off x="4104409" y="768927"/>
            <a:ext cx="3952875" cy="838200"/>
          </a:xfrm>
          <a:prstGeom prst="rect">
            <a:avLst/>
          </a:prstGeom>
          <a:noFill/>
          <a:ln>
            <a:noFill/>
          </a:ln>
        </p:spPr>
      </p:pic>
      <p:pic>
        <p:nvPicPr>
          <p:cNvPr id="1153" name="Google Shape;1153;p70"/>
          <p:cNvPicPr preferRelativeResize="0"/>
          <p:nvPr/>
        </p:nvPicPr>
        <p:blipFill rotWithShape="1">
          <a:blip r:embed="rId9">
            <a:alphaModFix/>
          </a:blip>
          <a:srcRect b="0" l="0" r="0" t="0"/>
          <a:stretch/>
        </p:blipFill>
        <p:spPr>
          <a:xfrm>
            <a:off x="5186354" y="1495985"/>
            <a:ext cx="2390775" cy="495300"/>
          </a:xfrm>
          <a:prstGeom prst="rect">
            <a:avLst/>
          </a:prstGeom>
          <a:noFill/>
          <a:ln>
            <a:noFill/>
          </a:ln>
        </p:spPr>
      </p:pic>
      <p:pic>
        <p:nvPicPr>
          <p:cNvPr id="1154" name="Google Shape;1154;p70"/>
          <p:cNvPicPr preferRelativeResize="0"/>
          <p:nvPr/>
        </p:nvPicPr>
        <p:blipFill rotWithShape="1">
          <a:blip r:embed="rId10">
            <a:alphaModFix/>
          </a:blip>
          <a:srcRect b="0" l="0" r="0" t="0"/>
          <a:stretch/>
        </p:blipFill>
        <p:spPr>
          <a:xfrm>
            <a:off x="4588310" y="2173964"/>
            <a:ext cx="4129953" cy="2104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71"/>
          <p:cNvSpPr txBox="1"/>
          <p:nvPr>
            <p:ph idx="4294967295" type="title"/>
          </p:nvPr>
        </p:nvSpPr>
        <p:spPr>
          <a:xfrm>
            <a:off x="1028700" y="88885"/>
            <a:ext cx="7543800" cy="6381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C00000"/>
                </a:solidFill>
                <a:latin typeface="Times New Roman"/>
                <a:ea typeface="Times New Roman"/>
                <a:cs typeface="Times New Roman"/>
                <a:sym typeface="Times New Roman"/>
              </a:rPr>
              <a:t>Scrambling  </a:t>
            </a:r>
            <a:r>
              <a:rPr b="1" lang="en-US" sz="2200">
                <a:solidFill>
                  <a:srgbClr val="C00000"/>
                </a:solidFill>
                <a:latin typeface="Times New Roman"/>
                <a:ea typeface="Times New Roman"/>
                <a:cs typeface="Times New Roman"/>
                <a:sym typeface="Times New Roman"/>
              </a:rPr>
              <a:t>cont-</a:t>
            </a:r>
            <a:endParaRPr b="1" sz="1200">
              <a:solidFill>
                <a:schemeClr val="dk1"/>
              </a:solidFill>
              <a:latin typeface="Times New Roman"/>
              <a:ea typeface="Times New Roman"/>
              <a:cs typeface="Times New Roman"/>
              <a:sym typeface="Times New Roman"/>
            </a:endParaRPr>
          </a:p>
        </p:txBody>
      </p:sp>
      <p:pic>
        <p:nvPicPr>
          <p:cNvPr id="1160" name="Google Shape;1160;p71"/>
          <p:cNvPicPr preferRelativeResize="0"/>
          <p:nvPr/>
        </p:nvPicPr>
        <p:blipFill rotWithShape="1">
          <a:blip r:embed="rId3">
            <a:alphaModFix/>
          </a:blip>
          <a:srcRect b="0" l="0" r="0" t="0"/>
          <a:stretch/>
        </p:blipFill>
        <p:spPr>
          <a:xfrm>
            <a:off x="41821" y="47020"/>
            <a:ext cx="739015" cy="721907"/>
          </a:xfrm>
          <a:prstGeom prst="rect">
            <a:avLst/>
          </a:prstGeom>
          <a:noFill/>
          <a:ln>
            <a:noFill/>
          </a:ln>
        </p:spPr>
      </p:pic>
      <p:sp>
        <p:nvSpPr>
          <p:cNvPr id="1161" name="Google Shape;1161;p7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162" name="Google Shape;1162;p7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163" name="Google Shape;1163;p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164" name="Google Shape;1164;p71"/>
          <p:cNvPicPr preferRelativeResize="0"/>
          <p:nvPr/>
        </p:nvPicPr>
        <p:blipFill rotWithShape="1">
          <a:blip r:embed="rId4">
            <a:alphaModFix/>
          </a:blip>
          <a:srcRect b="0" l="0" r="0" t="0"/>
          <a:stretch/>
        </p:blipFill>
        <p:spPr>
          <a:xfrm>
            <a:off x="1229363" y="768927"/>
            <a:ext cx="1447800" cy="523875"/>
          </a:xfrm>
          <a:prstGeom prst="rect">
            <a:avLst/>
          </a:prstGeom>
          <a:noFill/>
          <a:ln>
            <a:noFill/>
          </a:ln>
        </p:spPr>
      </p:pic>
      <p:sp>
        <p:nvSpPr>
          <p:cNvPr id="1165" name="Google Shape;1165;p71"/>
          <p:cNvSpPr/>
          <p:nvPr/>
        </p:nvSpPr>
        <p:spPr>
          <a:xfrm>
            <a:off x="822960" y="768927"/>
            <a:ext cx="44114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b.</a:t>
            </a:r>
            <a:endParaRPr/>
          </a:p>
        </p:txBody>
      </p:sp>
      <p:pic>
        <p:nvPicPr>
          <p:cNvPr id="1166" name="Google Shape;1166;p71"/>
          <p:cNvPicPr preferRelativeResize="0"/>
          <p:nvPr/>
        </p:nvPicPr>
        <p:blipFill rotWithShape="1">
          <a:blip r:embed="rId5">
            <a:alphaModFix/>
          </a:blip>
          <a:srcRect b="0" l="0" r="0" t="0"/>
          <a:stretch/>
        </p:blipFill>
        <p:spPr>
          <a:xfrm>
            <a:off x="353063" y="1794242"/>
            <a:ext cx="3200400" cy="866775"/>
          </a:xfrm>
          <a:prstGeom prst="rect">
            <a:avLst/>
          </a:prstGeom>
          <a:noFill/>
          <a:ln>
            <a:noFill/>
          </a:ln>
        </p:spPr>
      </p:pic>
      <p:pic>
        <p:nvPicPr>
          <p:cNvPr id="1167" name="Google Shape;1167;p71"/>
          <p:cNvPicPr preferRelativeResize="0"/>
          <p:nvPr/>
        </p:nvPicPr>
        <p:blipFill rotWithShape="1">
          <a:blip r:embed="rId6">
            <a:alphaModFix/>
          </a:blip>
          <a:srcRect b="0" l="0" r="0" t="0"/>
          <a:stretch/>
        </p:blipFill>
        <p:spPr>
          <a:xfrm>
            <a:off x="3653852" y="768927"/>
            <a:ext cx="5022557" cy="1053105"/>
          </a:xfrm>
          <a:prstGeom prst="rect">
            <a:avLst/>
          </a:prstGeom>
          <a:noFill/>
          <a:ln>
            <a:noFill/>
          </a:ln>
        </p:spPr>
      </p:pic>
      <p:pic>
        <p:nvPicPr>
          <p:cNvPr id="1168" name="Google Shape;1168;p71"/>
          <p:cNvPicPr preferRelativeResize="0"/>
          <p:nvPr/>
        </p:nvPicPr>
        <p:blipFill rotWithShape="1">
          <a:blip r:embed="rId7">
            <a:alphaModFix/>
          </a:blip>
          <a:srcRect b="0" l="0" r="0" t="0"/>
          <a:stretch/>
        </p:blipFill>
        <p:spPr>
          <a:xfrm>
            <a:off x="3729644" y="1875998"/>
            <a:ext cx="4842856" cy="2686677"/>
          </a:xfrm>
          <a:prstGeom prst="rect">
            <a:avLst/>
          </a:prstGeom>
          <a:noFill/>
          <a:ln>
            <a:noFill/>
          </a:ln>
        </p:spPr>
      </p:pic>
      <p:sp>
        <p:nvSpPr>
          <p:cNvPr id="1169" name="Google Shape;1169;p71"/>
          <p:cNvSpPr/>
          <p:nvPr/>
        </p:nvSpPr>
        <p:spPr>
          <a:xfrm>
            <a:off x="523438" y="1204301"/>
            <a:ext cx="258115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02124"/>
                </a:solidFill>
                <a:latin typeface="arial"/>
                <a:ea typeface="arial"/>
                <a:cs typeface="arial"/>
                <a:sym typeface="arial"/>
              </a:rPr>
              <a:t>High-Density Bipolar 3 -zero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72"/>
          <p:cNvSpPr txBox="1"/>
          <p:nvPr>
            <p:ph idx="4294967295" type="title"/>
          </p:nvPr>
        </p:nvSpPr>
        <p:spPr>
          <a:xfrm>
            <a:off x="1028700" y="88885"/>
            <a:ext cx="7543800" cy="6381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C00000"/>
                </a:solidFill>
                <a:latin typeface="Times New Roman"/>
                <a:ea typeface="Times New Roman"/>
                <a:cs typeface="Times New Roman"/>
                <a:sym typeface="Times New Roman"/>
              </a:rPr>
              <a:t>Scrambling  </a:t>
            </a:r>
            <a:r>
              <a:rPr b="1" lang="en-US" sz="2200">
                <a:solidFill>
                  <a:srgbClr val="C00000"/>
                </a:solidFill>
                <a:latin typeface="Times New Roman"/>
                <a:ea typeface="Times New Roman"/>
                <a:cs typeface="Times New Roman"/>
                <a:sym typeface="Times New Roman"/>
              </a:rPr>
              <a:t>cont-</a:t>
            </a:r>
            <a:endParaRPr b="1" sz="1200">
              <a:solidFill>
                <a:schemeClr val="dk1"/>
              </a:solidFill>
              <a:latin typeface="Times New Roman"/>
              <a:ea typeface="Times New Roman"/>
              <a:cs typeface="Times New Roman"/>
              <a:sym typeface="Times New Roman"/>
            </a:endParaRPr>
          </a:p>
        </p:txBody>
      </p:sp>
      <p:pic>
        <p:nvPicPr>
          <p:cNvPr id="1175" name="Google Shape;1175;p72"/>
          <p:cNvPicPr preferRelativeResize="0"/>
          <p:nvPr/>
        </p:nvPicPr>
        <p:blipFill rotWithShape="1">
          <a:blip r:embed="rId3">
            <a:alphaModFix/>
          </a:blip>
          <a:srcRect b="0" l="0" r="0" t="0"/>
          <a:stretch/>
        </p:blipFill>
        <p:spPr>
          <a:xfrm>
            <a:off x="41821" y="47020"/>
            <a:ext cx="739015" cy="721907"/>
          </a:xfrm>
          <a:prstGeom prst="rect">
            <a:avLst/>
          </a:prstGeom>
          <a:noFill/>
          <a:ln>
            <a:noFill/>
          </a:ln>
        </p:spPr>
      </p:pic>
      <p:sp>
        <p:nvSpPr>
          <p:cNvPr id="1176" name="Google Shape;1176;p7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177" name="Google Shape;1177;p7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178" name="Google Shape;1178;p7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179" name="Google Shape;1179;p72"/>
          <p:cNvPicPr preferRelativeResize="0"/>
          <p:nvPr/>
        </p:nvPicPr>
        <p:blipFill rotWithShape="1">
          <a:blip r:embed="rId4">
            <a:alphaModFix/>
          </a:blip>
          <a:srcRect b="0" l="0" r="0" t="0"/>
          <a:stretch/>
        </p:blipFill>
        <p:spPr>
          <a:xfrm>
            <a:off x="1229363" y="768928"/>
            <a:ext cx="1447800" cy="364420"/>
          </a:xfrm>
          <a:prstGeom prst="rect">
            <a:avLst/>
          </a:prstGeom>
          <a:noFill/>
          <a:ln>
            <a:noFill/>
          </a:ln>
        </p:spPr>
      </p:pic>
      <p:sp>
        <p:nvSpPr>
          <p:cNvPr id="1180" name="Google Shape;1180;p72"/>
          <p:cNvSpPr/>
          <p:nvPr/>
        </p:nvSpPr>
        <p:spPr>
          <a:xfrm>
            <a:off x="822960" y="768927"/>
            <a:ext cx="44114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b.</a:t>
            </a:r>
            <a:endParaRPr/>
          </a:p>
        </p:txBody>
      </p:sp>
      <p:pic>
        <p:nvPicPr>
          <p:cNvPr id="1181" name="Google Shape;1181;p72"/>
          <p:cNvPicPr preferRelativeResize="0"/>
          <p:nvPr/>
        </p:nvPicPr>
        <p:blipFill rotWithShape="1">
          <a:blip r:embed="rId5">
            <a:alphaModFix/>
          </a:blip>
          <a:srcRect b="0" l="0" r="0" t="0"/>
          <a:stretch/>
        </p:blipFill>
        <p:spPr>
          <a:xfrm>
            <a:off x="353063" y="1272459"/>
            <a:ext cx="3200400" cy="431650"/>
          </a:xfrm>
          <a:prstGeom prst="rect">
            <a:avLst/>
          </a:prstGeom>
          <a:noFill/>
          <a:ln>
            <a:noFill/>
          </a:ln>
        </p:spPr>
      </p:pic>
      <p:pic>
        <p:nvPicPr>
          <p:cNvPr id="1182" name="Google Shape;1182;p72"/>
          <p:cNvPicPr preferRelativeResize="0"/>
          <p:nvPr/>
        </p:nvPicPr>
        <p:blipFill rotWithShape="1">
          <a:blip r:embed="rId6">
            <a:alphaModFix/>
          </a:blip>
          <a:srcRect b="0" l="0" r="0" t="0"/>
          <a:stretch/>
        </p:blipFill>
        <p:spPr>
          <a:xfrm>
            <a:off x="41821" y="1745976"/>
            <a:ext cx="4611569" cy="1053105"/>
          </a:xfrm>
          <a:prstGeom prst="rect">
            <a:avLst/>
          </a:prstGeom>
          <a:noFill/>
          <a:ln>
            <a:noFill/>
          </a:ln>
        </p:spPr>
      </p:pic>
      <p:pic>
        <p:nvPicPr>
          <p:cNvPr id="1183" name="Google Shape;1183;p72"/>
          <p:cNvPicPr preferRelativeResize="0"/>
          <p:nvPr/>
        </p:nvPicPr>
        <p:blipFill rotWithShape="1">
          <a:blip r:embed="rId7">
            <a:alphaModFix/>
          </a:blip>
          <a:srcRect b="0" l="0" r="0" t="0"/>
          <a:stretch/>
        </p:blipFill>
        <p:spPr>
          <a:xfrm>
            <a:off x="30945" y="2772817"/>
            <a:ext cx="4622445" cy="1830355"/>
          </a:xfrm>
          <a:prstGeom prst="rect">
            <a:avLst/>
          </a:prstGeom>
          <a:noFill/>
          <a:ln>
            <a:noFill/>
          </a:ln>
        </p:spPr>
      </p:pic>
      <p:pic>
        <p:nvPicPr>
          <p:cNvPr id="1184" name="Google Shape;1184;p72"/>
          <p:cNvPicPr preferRelativeResize="0"/>
          <p:nvPr/>
        </p:nvPicPr>
        <p:blipFill rotWithShape="1">
          <a:blip r:embed="rId8">
            <a:alphaModFix/>
          </a:blip>
          <a:srcRect b="0" l="0" r="0" t="0"/>
          <a:stretch/>
        </p:blipFill>
        <p:spPr>
          <a:xfrm>
            <a:off x="4748645" y="820451"/>
            <a:ext cx="4000059" cy="410141"/>
          </a:xfrm>
          <a:prstGeom prst="rect">
            <a:avLst/>
          </a:prstGeom>
          <a:noFill/>
          <a:ln>
            <a:noFill/>
          </a:ln>
        </p:spPr>
      </p:pic>
      <p:pic>
        <p:nvPicPr>
          <p:cNvPr id="1185" name="Google Shape;1185;p72"/>
          <p:cNvPicPr preferRelativeResize="0"/>
          <p:nvPr/>
        </p:nvPicPr>
        <p:blipFill rotWithShape="1">
          <a:blip r:embed="rId9">
            <a:alphaModFix/>
          </a:blip>
          <a:srcRect b="0" l="0" r="0" t="0"/>
          <a:stretch/>
        </p:blipFill>
        <p:spPr>
          <a:xfrm>
            <a:off x="4510729" y="1247123"/>
            <a:ext cx="3742026" cy="381000"/>
          </a:xfrm>
          <a:prstGeom prst="rect">
            <a:avLst/>
          </a:prstGeom>
          <a:noFill/>
          <a:ln>
            <a:noFill/>
          </a:ln>
        </p:spPr>
      </p:pic>
      <p:pic>
        <p:nvPicPr>
          <p:cNvPr id="1186" name="Google Shape;1186;p72"/>
          <p:cNvPicPr preferRelativeResize="0"/>
          <p:nvPr/>
        </p:nvPicPr>
        <p:blipFill rotWithShape="1">
          <a:blip r:embed="rId10">
            <a:alphaModFix/>
          </a:blip>
          <a:srcRect b="0" l="0" r="0" t="0"/>
          <a:stretch/>
        </p:blipFill>
        <p:spPr>
          <a:xfrm>
            <a:off x="4678271" y="1804852"/>
            <a:ext cx="4320256" cy="26424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73"/>
          <p:cNvSpPr txBox="1"/>
          <p:nvPr>
            <p:ph idx="4294967295" type="title"/>
          </p:nvPr>
        </p:nvSpPr>
        <p:spPr>
          <a:xfrm>
            <a:off x="800100" y="131187"/>
            <a:ext cx="7543800" cy="637742"/>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C00000"/>
                </a:solidFill>
                <a:latin typeface="Times New Roman"/>
                <a:ea typeface="Times New Roman"/>
                <a:cs typeface="Times New Roman"/>
                <a:sym typeface="Times New Roman"/>
              </a:rPr>
              <a:t>Scrambling</a:t>
            </a:r>
            <a:endParaRPr/>
          </a:p>
        </p:txBody>
      </p:sp>
      <p:pic>
        <p:nvPicPr>
          <p:cNvPr id="1192" name="Google Shape;1192;p73"/>
          <p:cNvPicPr preferRelativeResize="0"/>
          <p:nvPr/>
        </p:nvPicPr>
        <p:blipFill rotWithShape="1">
          <a:blip r:embed="rId3">
            <a:alphaModFix/>
          </a:blip>
          <a:srcRect b="0" l="0" r="0" t="0"/>
          <a:stretch/>
        </p:blipFill>
        <p:spPr>
          <a:xfrm>
            <a:off x="720090" y="1063932"/>
            <a:ext cx="7689273" cy="3258686"/>
          </a:xfrm>
          <a:prstGeom prst="rect">
            <a:avLst/>
          </a:prstGeom>
          <a:noFill/>
          <a:ln>
            <a:noFill/>
          </a:ln>
        </p:spPr>
      </p:pic>
      <p:sp>
        <p:nvSpPr>
          <p:cNvPr id="1193" name="Google Shape;1193;p7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194" name="Google Shape;1194;p7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195" name="Google Shape;1195;p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196" name="Google Shape;1196;p73"/>
          <p:cNvPicPr preferRelativeResize="0"/>
          <p:nvPr/>
        </p:nvPicPr>
        <p:blipFill rotWithShape="1">
          <a:blip r:embed="rId4">
            <a:alphaModFix/>
          </a:blip>
          <a:srcRect b="0" l="0" r="0" t="0"/>
          <a:stretch/>
        </p:blipFill>
        <p:spPr>
          <a:xfrm>
            <a:off x="41821" y="47020"/>
            <a:ext cx="739015" cy="72190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7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202" name="Google Shape;1202;p7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203" name="Google Shape;1203;p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204" name="Google Shape;1204;p74"/>
          <p:cNvSpPr txBox="1"/>
          <p:nvPr>
            <p:ph idx="4294967295" type="title"/>
          </p:nvPr>
        </p:nvSpPr>
        <p:spPr>
          <a:xfrm>
            <a:off x="1132609" y="1706581"/>
            <a:ext cx="7543800" cy="56500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4400">
                <a:solidFill>
                  <a:srgbClr val="C00000"/>
                </a:solidFill>
                <a:latin typeface="Times New Roman"/>
                <a:ea typeface="Times New Roman"/>
                <a:cs typeface="Times New Roman"/>
                <a:sym typeface="Times New Roman"/>
              </a:rPr>
              <a:t>Analog-to-Digital Conversion</a:t>
            </a:r>
            <a:endParaRPr/>
          </a:p>
        </p:txBody>
      </p:sp>
      <p:pic>
        <p:nvPicPr>
          <p:cNvPr id="1205" name="Google Shape;1205;p74"/>
          <p:cNvPicPr preferRelativeResize="0"/>
          <p:nvPr/>
        </p:nvPicPr>
        <p:blipFill rotWithShape="1">
          <a:blip r:embed="rId3">
            <a:alphaModFix/>
          </a:blip>
          <a:srcRect b="0" l="0" r="0" t="0"/>
          <a:stretch/>
        </p:blipFill>
        <p:spPr>
          <a:xfrm>
            <a:off x="41821" y="57411"/>
            <a:ext cx="739015" cy="7219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13" name="Google Shape;1213;p75"/>
          <p:cNvSpPr/>
          <p:nvPr/>
        </p:nvSpPr>
        <p:spPr>
          <a:xfrm>
            <a:off x="1045707" y="185433"/>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Analog-to-Digital Conversion</a:t>
            </a:r>
            <a:endParaRPr/>
          </a:p>
        </p:txBody>
      </p:sp>
      <p:pic>
        <p:nvPicPr>
          <p:cNvPr id="1214" name="Google Shape;1214;p7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215" name="Google Shape;1215;p75"/>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16" name="Google Shape;1216;p7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217" name="Google Shape;1217;p75"/>
          <p:cNvSpPr txBox="1"/>
          <p:nvPr/>
        </p:nvSpPr>
        <p:spPr>
          <a:xfrm>
            <a:off x="134992" y="998250"/>
            <a:ext cx="8462597" cy="3216911"/>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Noto Sans Symbols"/>
              <a:buChar char="⮚"/>
            </a:pPr>
            <a:r>
              <a:rPr b="0" i="0" lang="en-US" sz="2200" u="none" cap="none" strike="noStrike">
                <a:solidFill>
                  <a:schemeClr val="dk1"/>
                </a:solidFill>
                <a:latin typeface="Times New Roman"/>
                <a:ea typeface="Times New Roman"/>
                <a:cs typeface="Times New Roman"/>
                <a:sym typeface="Times New Roman"/>
              </a:rPr>
              <a:t>A </a:t>
            </a:r>
            <a:r>
              <a:rPr b="1" i="0" lang="en-US" sz="2200" u="none" cap="none" strike="noStrike">
                <a:solidFill>
                  <a:schemeClr val="dk1"/>
                </a:solidFill>
                <a:latin typeface="Times New Roman"/>
                <a:ea typeface="Times New Roman"/>
                <a:cs typeface="Times New Roman"/>
                <a:sym typeface="Times New Roman"/>
              </a:rPr>
              <a:t>digital signal </a:t>
            </a:r>
            <a:r>
              <a:rPr b="0" i="0" lang="en-US" sz="2200" u="none" cap="none" strike="noStrike">
                <a:solidFill>
                  <a:schemeClr val="dk1"/>
                </a:solidFill>
                <a:latin typeface="Times New Roman"/>
                <a:ea typeface="Times New Roman"/>
                <a:cs typeface="Times New Roman"/>
                <a:sym typeface="Times New Roman"/>
              </a:rPr>
              <a:t>is </a:t>
            </a:r>
            <a:r>
              <a:rPr b="1" i="0" lang="en-US" sz="2200" u="none" cap="none" strike="noStrike">
                <a:solidFill>
                  <a:srgbClr val="C00000"/>
                </a:solidFill>
                <a:latin typeface="Times New Roman"/>
                <a:ea typeface="Times New Roman"/>
                <a:cs typeface="Times New Roman"/>
                <a:sym typeface="Times New Roman"/>
              </a:rPr>
              <a:t>superior</a:t>
            </a:r>
            <a:r>
              <a:rPr b="0" i="0" lang="en-US" sz="2200" u="none" cap="none" strike="noStrike">
                <a:solidFill>
                  <a:schemeClr val="dk1"/>
                </a:solidFill>
                <a:latin typeface="Times New Roman"/>
                <a:ea typeface="Times New Roman"/>
                <a:cs typeface="Times New Roman"/>
                <a:sym typeface="Times New Roman"/>
              </a:rPr>
              <a:t> to </a:t>
            </a:r>
            <a:r>
              <a:rPr b="1" i="0" lang="en-US" sz="2200" u="none" cap="none" strike="noStrike">
                <a:solidFill>
                  <a:schemeClr val="dk1"/>
                </a:solidFill>
                <a:latin typeface="Times New Roman"/>
                <a:ea typeface="Times New Roman"/>
                <a:cs typeface="Times New Roman"/>
                <a:sym typeface="Times New Roman"/>
              </a:rPr>
              <a:t>an analog signal. </a:t>
            </a:r>
            <a:endParaRPr/>
          </a:p>
          <a:p>
            <a:pPr indent="-323850" lvl="0" marL="457200" marR="0" rtl="0" algn="l">
              <a:lnSpc>
                <a:spcPct val="90000"/>
              </a:lnSpc>
              <a:spcBef>
                <a:spcPts val="900"/>
              </a:spcBef>
              <a:spcAft>
                <a:spcPts val="0"/>
              </a:spcAft>
              <a:buClr>
                <a:schemeClr val="accent1"/>
              </a:buClr>
              <a:buSzPts val="1500"/>
              <a:buFont typeface="Noto Sans Symbols"/>
              <a:buChar char="⮚"/>
            </a:pPr>
            <a:r>
              <a:rPr b="0" i="0" lang="en-US" sz="2200" u="none" cap="none" strike="noStrike">
                <a:solidFill>
                  <a:schemeClr val="dk1"/>
                </a:solidFill>
                <a:latin typeface="Times New Roman"/>
                <a:ea typeface="Times New Roman"/>
                <a:cs typeface="Times New Roman"/>
                <a:sym typeface="Times New Roman"/>
              </a:rPr>
              <a:t>It is more robust to noise and can easily be recovered, corrected and amplified. For this reason, it is better to change an analog signal to digital data. </a:t>
            </a:r>
            <a:endParaRPr/>
          </a:p>
          <a:p>
            <a:pPr indent="-323850" lvl="0" marL="457200" marR="0" rtl="0" algn="l">
              <a:lnSpc>
                <a:spcPct val="90000"/>
              </a:lnSpc>
              <a:spcBef>
                <a:spcPts val="900"/>
              </a:spcBef>
              <a:spcAft>
                <a:spcPts val="0"/>
              </a:spcAft>
              <a:buClr>
                <a:schemeClr val="accent1"/>
              </a:buClr>
              <a:buSzPts val="1500"/>
              <a:buFont typeface="Calibri"/>
              <a:buChar char=" "/>
            </a:pPr>
            <a:r>
              <a:rPr b="1" i="0" lang="en-US" sz="2200" u="none" cap="none" strike="noStrike">
                <a:solidFill>
                  <a:srgbClr val="7030A0"/>
                </a:solidFill>
                <a:latin typeface="Times New Roman"/>
                <a:ea typeface="Times New Roman"/>
                <a:cs typeface="Times New Roman"/>
                <a:sym typeface="Times New Roman"/>
              </a:rPr>
              <a:t>Analog-to-Digital Conversion:  </a:t>
            </a:r>
            <a:r>
              <a:rPr b="0" i="0" lang="en-US" sz="2200" u="none" cap="none" strike="noStrike">
                <a:solidFill>
                  <a:schemeClr val="dk1"/>
                </a:solidFill>
                <a:latin typeface="Times New Roman"/>
                <a:ea typeface="Times New Roman"/>
                <a:cs typeface="Times New Roman"/>
                <a:sym typeface="Times New Roman"/>
              </a:rPr>
              <a:t>Two techniques</a:t>
            </a:r>
            <a:endParaRPr/>
          </a:p>
          <a:p>
            <a:pPr indent="0" lvl="1" marL="596900" marR="0" rtl="0" algn="l">
              <a:lnSpc>
                <a:spcPct val="90000"/>
              </a:lnSpc>
              <a:spcBef>
                <a:spcPts val="200"/>
              </a:spcBef>
              <a:spcAft>
                <a:spcPts val="0"/>
              </a:spcAft>
              <a:buClr>
                <a:schemeClr val="accent1"/>
              </a:buClr>
              <a:buSzPts val="1400"/>
              <a:buFont typeface="Calibri"/>
              <a:buNone/>
            </a:pPr>
            <a:r>
              <a:rPr b="1" i="0" lang="en-US" sz="2200" u="none" cap="none" strike="noStrike">
                <a:solidFill>
                  <a:schemeClr val="dk1"/>
                </a:solidFill>
                <a:latin typeface="Times New Roman"/>
                <a:ea typeface="Times New Roman"/>
                <a:cs typeface="Times New Roman"/>
                <a:sym typeface="Times New Roman"/>
              </a:rPr>
              <a:t>1. Pulse Code Modulation (PCM) and </a:t>
            </a:r>
            <a:endParaRPr/>
          </a:p>
          <a:p>
            <a:pPr indent="0" lvl="1" marL="596900" marR="0" rtl="0" algn="l">
              <a:lnSpc>
                <a:spcPct val="90000"/>
              </a:lnSpc>
              <a:spcBef>
                <a:spcPts val="200"/>
              </a:spcBef>
              <a:spcAft>
                <a:spcPts val="0"/>
              </a:spcAft>
              <a:buClr>
                <a:schemeClr val="accent1"/>
              </a:buClr>
              <a:buSzPts val="1400"/>
              <a:buFont typeface="Calibri"/>
              <a:buNone/>
            </a:pPr>
            <a:r>
              <a:rPr b="1" i="0" lang="en-US" sz="2200" u="none" cap="none" strike="noStrike">
                <a:solidFill>
                  <a:schemeClr val="dk1"/>
                </a:solidFill>
                <a:latin typeface="Times New Roman"/>
                <a:ea typeface="Times New Roman"/>
                <a:cs typeface="Times New Roman"/>
                <a:sym typeface="Times New Roman"/>
              </a:rPr>
              <a:t>2. Delta Modulation(DM)</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25" name="Google Shape;1225;p76"/>
          <p:cNvSpPr/>
          <p:nvPr/>
        </p:nvSpPr>
        <p:spPr>
          <a:xfrm>
            <a:off x="1045707" y="185433"/>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Components of PCM encoder</a:t>
            </a:r>
            <a:endParaRPr/>
          </a:p>
        </p:txBody>
      </p:sp>
      <p:pic>
        <p:nvPicPr>
          <p:cNvPr id="1226" name="Google Shape;1226;p76"/>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227" name="Google Shape;1227;p76"/>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28" name="Google Shape;1228;p7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229" name="Google Shape;1229;p76"/>
          <p:cNvPicPr preferRelativeResize="0"/>
          <p:nvPr/>
        </p:nvPicPr>
        <p:blipFill rotWithShape="1">
          <a:blip r:embed="rId4">
            <a:alphaModFix/>
          </a:blip>
          <a:srcRect b="0" l="0" r="0" t="0"/>
          <a:stretch/>
        </p:blipFill>
        <p:spPr>
          <a:xfrm>
            <a:off x="1725935" y="1432234"/>
            <a:ext cx="7363657" cy="3327361"/>
          </a:xfrm>
          <a:prstGeom prst="rect">
            <a:avLst/>
          </a:prstGeom>
          <a:noFill/>
          <a:ln>
            <a:noFill/>
          </a:ln>
        </p:spPr>
      </p:pic>
      <p:sp>
        <p:nvSpPr>
          <p:cNvPr id="1230" name="Google Shape;1230;p76"/>
          <p:cNvSpPr/>
          <p:nvPr/>
        </p:nvSpPr>
        <p:spPr>
          <a:xfrm>
            <a:off x="228600" y="959013"/>
            <a:ext cx="4572000" cy="1641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baseline="-25000" i="0" lang="en-US" sz="2400" u="none" cap="none" strike="noStrike">
                <a:solidFill>
                  <a:schemeClr val="dk1"/>
                </a:solidFill>
                <a:latin typeface="Times New Roman"/>
                <a:ea typeface="Times New Roman"/>
                <a:cs typeface="Times New Roman"/>
                <a:sym typeface="Times New Roman"/>
              </a:rPr>
              <a:t>Pulse Code Modulation. </a:t>
            </a:r>
            <a:endParaRPr/>
          </a:p>
          <a:p>
            <a:pPr indent="0" lvl="0" marL="0" marR="0" rtl="0" algn="l">
              <a:lnSpc>
                <a:spcPct val="100000"/>
              </a:lnSpc>
              <a:spcBef>
                <a:spcPts val="0"/>
              </a:spcBef>
              <a:spcAft>
                <a:spcPts val="0"/>
              </a:spcAft>
              <a:buNone/>
            </a:pPr>
            <a:r>
              <a:rPr b="0" baseline="-25000" i="0" lang="en-US" sz="2200" u="none" cap="none" strike="noStrike">
                <a:solidFill>
                  <a:schemeClr val="dk1"/>
                </a:solidFill>
                <a:latin typeface="Times New Roman"/>
                <a:ea typeface="Times New Roman"/>
                <a:cs typeface="Times New Roman"/>
                <a:sym typeface="Times New Roman"/>
              </a:rPr>
              <a:t>Analog</a:t>
            </a:r>
            <a:r>
              <a:rPr b="0" i="0" lang="en-US" sz="2200" u="none" cap="none" strike="noStrike">
                <a:solidFill>
                  <a:schemeClr val="dk1"/>
                </a:solidFill>
                <a:latin typeface="Times New Roman"/>
                <a:ea typeface="Times New Roman"/>
                <a:cs typeface="Times New Roman"/>
                <a:sym typeface="Times New Roman"/>
              </a:rPr>
              <a:t> </a:t>
            </a:r>
            <a:r>
              <a:rPr b="0" baseline="-25000" i="0" lang="en-US" sz="2200" u="none" cap="none" strike="noStrike">
                <a:solidFill>
                  <a:schemeClr val="dk1"/>
                </a:solidFill>
                <a:latin typeface="Times New Roman"/>
                <a:ea typeface="Times New Roman"/>
                <a:cs typeface="Times New Roman"/>
                <a:sym typeface="Times New Roman"/>
              </a:rPr>
              <a:t>to digital conversion. Digitization. </a:t>
            </a:r>
            <a:endParaRPr/>
          </a:p>
          <a:p>
            <a:pPr indent="0" lvl="0" marL="0" marR="0" rtl="0" algn="l">
              <a:lnSpc>
                <a:spcPct val="100000"/>
              </a:lnSpc>
              <a:spcBef>
                <a:spcPts val="0"/>
              </a:spcBef>
              <a:spcAft>
                <a:spcPts val="0"/>
              </a:spcAft>
              <a:buNone/>
            </a:pPr>
            <a:r>
              <a:rPr b="1" baseline="-25000" i="0" lang="en-US" sz="2200" u="none" cap="none" strike="noStrike">
                <a:solidFill>
                  <a:schemeClr val="dk1"/>
                </a:solidFill>
                <a:latin typeface="Times New Roman"/>
                <a:ea typeface="Times New Roman"/>
                <a:cs typeface="Times New Roman"/>
                <a:sym typeface="Times New Roman"/>
              </a:rPr>
              <a:t>1. </a:t>
            </a:r>
            <a:r>
              <a:rPr b="0" baseline="-25000" i="0" lang="en-US" sz="2200" u="none" cap="none" strike="noStrike">
                <a:solidFill>
                  <a:schemeClr val="dk1"/>
                </a:solidFill>
                <a:latin typeface="Times New Roman"/>
                <a:ea typeface="Times New Roman"/>
                <a:cs typeface="Times New Roman"/>
                <a:sym typeface="Times New Roman"/>
              </a:rPr>
              <a:t>The analog signal is sampled.</a:t>
            </a:r>
            <a:br>
              <a:rPr b="0" baseline="-25000" i="0" lang="en-US" sz="2200" u="none" cap="none" strike="noStrike">
                <a:solidFill>
                  <a:schemeClr val="dk1"/>
                </a:solidFill>
                <a:latin typeface="Times New Roman"/>
                <a:ea typeface="Times New Roman"/>
                <a:cs typeface="Times New Roman"/>
                <a:sym typeface="Times New Roman"/>
              </a:rPr>
            </a:br>
            <a:r>
              <a:rPr b="1" baseline="-25000" i="0" lang="en-US" sz="2200" u="none" cap="none" strike="noStrike">
                <a:solidFill>
                  <a:schemeClr val="dk1"/>
                </a:solidFill>
                <a:latin typeface="Times New Roman"/>
                <a:ea typeface="Times New Roman"/>
                <a:cs typeface="Times New Roman"/>
                <a:sym typeface="Times New Roman"/>
              </a:rPr>
              <a:t>2. </a:t>
            </a:r>
            <a:r>
              <a:rPr b="0" baseline="-25000" i="0" lang="en-US" sz="2200" u="none" cap="none" strike="noStrike">
                <a:solidFill>
                  <a:schemeClr val="dk1"/>
                </a:solidFill>
                <a:latin typeface="Times New Roman"/>
                <a:ea typeface="Times New Roman"/>
                <a:cs typeface="Times New Roman"/>
                <a:sym typeface="Times New Roman"/>
              </a:rPr>
              <a:t>The sampled signal is quantized.</a:t>
            </a:r>
            <a:br>
              <a:rPr b="0" baseline="-25000" i="0" lang="en-US" sz="2200" u="none" cap="none" strike="noStrike">
                <a:solidFill>
                  <a:schemeClr val="dk1"/>
                </a:solidFill>
                <a:latin typeface="Times New Roman"/>
                <a:ea typeface="Times New Roman"/>
                <a:cs typeface="Times New Roman"/>
                <a:sym typeface="Times New Roman"/>
              </a:rPr>
            </a:br>
            <a:r>
              <a:rPr b="1" baseline="-25000" i="0" lang="en-US" sz="2200" u="none" cap="none" strike="noStrike">
                <a:solidFill>
                  <a:schemeClr val="dk1"/>
                </a:solidFill>
                <a:latin typeface="Times New Roman"/>
                <a:ea typeface="Times New Roman"/>
                <a:cs typeface="Times New Roman"/>
                <a:sym typeface="Times New Roman"/>
              </a:rPr>
              <a:t>3. </a:t>
            </a:r>
            <a:r>
              <a:rPr b="0" baseline="-25000" i="0" lang="en-US" sz="2200" u="none" cap="none" strike="noStrike">
                <a:solidFill>
                  <a:schemeClr val="dk1"/>
                </a:solidFill>
                <a:latin typeface="Times New Roman"/>
                <a:ea typeface="Times New Roman"/>
                <a:cs typeface="Times New Roman"/>
                <a:sym typeface="Times New Roman"/>
              </a:rPr>
              <a:t>The quantized values are encoded as streams of bits. </a:t>
            </a:r>
            <a:br>
              <a:rPr b="0" baseline="-25000" i="0" lang="en-US" sz="2800" u="none" cap="none" strike="noStrike">
                <a:solidFill>
                  <a:schemeClr val="dk1"/>
                </a:solidFill>
                <a:latin typeface="Times New Roman"/>
                <a:ea typeface="Times New Roman"/>
                <a:cs typeface="Times New Roman"/>
                <a:sym typeface="Times New Roman"/>
              </a:rPr>
            </a:br>
            <a:endParaRPr b="0" baseline="-2500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7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38" name="Google Shape;1238;p77"/>
          <p:cNvSpPr/>
          <p:nvPr/>
        </p:nvSpPr>
        <p:spPr>
          <a:xfrm>
            <a:off x="844986" y="29318"/>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1800" u="none" cap="none" strike="noStrike">
                <a:solidFill>
                  <a:srgbClr val="7030A0"/>
                </a:solidFill>
                <a:latin typeface="Times New Roman"/>
                <a:ea typeface="Times New Roman"/>
                <a:cs typeface="Times New Roman"/>
                <a:sym typeface="Times New Roman"/>
              </a:rPr>
              <a:t>Three different sampling methods for PCM - Pulse Code Modulation, PAM – Pulse Amplitude Modulation =  Sampling</a:t>
            </a:r>
            <a:endParaRPr/>
          </a:p>
        </p:txBody>
      </p:sp>
      <p:pic>
        <p:nvPicPr>
          <p:cNvPr id="1239" name="Google Shape;1239;p77"/>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240" name="Google Shape;1240;p7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41" name="Google Shape;1241;p7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242" name="Google Shape;1242;p77"/>
          <p:cNvSpPr/>
          <p:nvPr/>
        </p:nvSpPr>
        <p:spPr>
          <a:xfrm>
            <a:off x="41826" y="361300"/>
            <a:ext cx="5723100" cy="3918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baseline="-25000" i="0" lang="en-US" sz="2400" u="none" cap="none" strike="noStrike">
                <a:solidFill>
                  <a:srgbClr val="7030A0"/>
                </a:solidFill>
                <a:latin typeface="Times New Roman"/>
                <a:ea typeface="Times New Roman"/>
                <a:cs typeface="Times New Roman"/>
                <a:sym typeface="Times New Roman"/>
              </a:rPr>
              <a:t>According to the </a:t>
            </a:r>
            <a:r>
              <a:rPr b="1" baseline="-25000" i="0" lang="en-US" sz="2400" u="none" cap="none" strike="noStrike">
                <a:solidFill>
                  <a:srgbClr val="FF0000"/>
                </a:solidFill>
                <a:latin typeface="Times New Roman"/>
                <a:ea typeface="Times New Roman"/>
                <a:cs typeface="Times New Roman"/>
                <a:sym typeface="Times New Roman"/>
              </a:rPr>
              <a:t>Nyquist theorem</a:t>
            </a:r>
            <a:r>
              <a:rPr b="1" baseline="-25000" i="0" lang="en-US" sz="2400" u="none" cap="none" strike="noStrike">
                <a:solidFill>
                  <a:srgbClr val="7030A0"/>
                </a:solidFill>
                <a:latin typeface="Times New Roman"/>
                <a:ea typeface="Times New Roman"/>
                <a:cs typeface="Times New Roman"/>
                <a:sym typeface="Times New Roman"/>
              </a:rPr>
              <a:t>, the sampling rate must be at least 2 t</a:t>
            </a:r>
            <a:r>
              <a:rPr b="1" baseline="-25000" i="0" lang="en-US" sz="2300" u="none" cap="none" strike="noStrike">
                <a:solidFill>
                  <a:srgbClr val="7030A0"/>
                </a:solidFill>
                <a:latin typeface="Times New Roman"/>
                <a:ea typeface="Times New Roman"/>
                <a:cs typeface="Times New Roman"/>
                <a:sym typeface="Times New Roman"/>
              </a:rPr>
              <a:t>imes the highest frequency contained in the signal.+</a:t>
            </a:r>
            <a:endParaRPr sz="1300"/>
          </a:p>
          <a:p>
            <a:pPr indent="0" lvl="0" marL="0" marR="0" rtl="0" algn="just">
              <a:lnSpc>
                <a:spcPct val="100000"/>
              </a:lnSpc>
              <a:spcBef>
                <a:spcPts val="600"/>
              </a:spcBef>
              <a:spcAft>
                <a:spcPts val="0"/>
              </a:spcAft>
              <a:buNone/>
            </a:pPr>
            <a:r>
              <a:rPr b="0" baseline="-25000" i="0" lang="en-US" sz="2100" u="none" cap="none" strike="noStrike">
                <a:solidFill>
                  <a:schemeClr val="dk1"/>
                </a:solidFill>
                <a:latin typeface="Times New Roman"/>
                <a:ea typeface="Times New Roman"/>
                <a:cs typeface="Times New Roman"/>
                <a:sym typeface="Times New Roman"/>
              </a:rPr>
              <a:t>Analog signal is sampled every </a:t>
            </a:r>
            <a:r>
              <a:rPr b="1" baseline="-25000" i="0" lang="en-US" sz="2100" u="none" cap="none" strike="noStrike">
                <a:solidFill>
                  <a:schemeClr val="dk1"/>
                </a:solidFill>
                <a:latin typeface="Times New Roman"/>
                <a:ea typeface="Times New Roman"/>
                <a:cs typeface="Times New Roman"/>
                <a:sym typeface="Times New Roman"/>
              </a:rPr>
              <a:t>TS secs. </a:t>
            </a:r>
            <a:r>
              <a:rPr b="0" baseline="-25000" i="0" lang="en-US" sz="2100" u="none" cap="none" strike="noStrike">
                <a:solidFill>
                  <a:schemeClr val="dk1"/>
                </a:solidFill>
                <a:latin typeface="Times New Roman"/>
                <a:ea typeface="Times New Roman"/>
                <a:cs typeface="Times New Roman"/>
                <a:sym typeface="Times New Roman"/>
              </a:rPr>
              <a:t>where </a:t>
            </a:r>
            <a:r>
              <a:rPr b="0" baseline="-25000" i="1" lang="en-US" sz="2100" u="none" cap="none" strike="noStrike">
                <a:solidFill>
                  <a:schemeClr val="dk1"/>
                </a:solidFill>
                <a:latin typeface="Times New Roman"/>
                <a:ea typeface="Times New Roman"/>
                <a:cs typeface="Times New Roman"/>
                <a:sym typeface="Times New Roman"/>
              </a:rPr>
              <a:t>Ts </a:t>
            </a:r>
            <a:r>
              <a:rPr b="0" baseline="-25000" i="0" lang="en-US" sz="2100" u="none" cap="none" strike="noStrike">
                <a:solidFill>
                  <a:schemeClr val="dk1"/>
                </a:solidFill>
                <a:latin typeface="Times New Roman"/>
                <a:ea typeface="Times New Roman"/>
                <a:cs typeface="Times New Roman"/>
                <a:sym typeface="Times New Roman"/>
              </a:rPr>
              <a:t>is the </a:t>
            </a:r>
            <a:r>
              <a:rPr b="1" baseline="-25000" i="0" lang="en-US" sz="2100" u="none" cap="none" strike="noStrike">
                <a:solidFill>
                  <a:schemeClr val="dk1"/>
                </a:solidFill>
                <a:latin typeface="Times New Roman"/>
                <a:ea typeface="Times New Roman"/>
                <a:cs typeface="Times New Roman"/>
                <a:sym typeface="Times New Roman"/>
              </a:rPr>
              <a:t>sample interval or period.</a:t>
            </a:r>
            <a:r>
              <a:rPr b="0" baseline="-25000" i="0" lang="en-US" sz="2100" u="none" cap="none" strike="noStrike">
                <a:solidFill>
                  <a:schemeClr val="dk1"/>
                </a:solidFill>
                <a:latin typeface="Times New Roman"/>
                <a:ea typeface="Times New Roman"/>
                <a:cs typeface="Times New Roman"/>
                <a:sym typeface="Times New Roman"/>
              </a:rPr>
              <a:t> The inverse of the sampling interval is called the </a:t>
            </a:r>
            <a:r>
              <a:rPr b="1" baseline="-25000" i="0" lang="en-US" sz="2100" u="none" cap="none" strike="noStrike">
                <a:solidFill>
                  <a:srgbClr val="C00000"/>
                </a:solidFill>
                <a:latin typeface="Times New Roman"/>
                <a:ea typeface="Times New Roman"/>
                <a:cs typeface="Times New Roman"/>
                <a:sym typeface="Times New Roman"/>
              </a:rPr>
              <a:t>sampling rate </a:t>
            </a:r>
            <a:r>
              <a:rPr b="1" baseline="-25000" i="0" lang="en-US" sz="2100" u="none" cap="none" strike="noStrike">
                <a:solidFill>
                  <a:schemeClr val="dk1"/>
                </a:solidFill>
                <a:latin typeface="Times New Roman"/>
                <a:ea typeface="Times New Roman"/>
                <a:cs typeface="Times New Roman"/>
                <a:sym typeface="Times New Roman"/>
              </a:rPr>
              <a:t>or</a:t>
            </a:r>
            <a:r>
              <a:rPr b="1" baseline="-25000" i="0" lang="en-US" sz="2100" u="none" cap="none" strike="noStrike">
                <a:solidFill>
                  <a:srgbClr val="C00000"/>
                </a:solidFill>
                <a:latin typeface="Times New Roman"/>
                <a:ea typeface="Times New Roman"/>
                <a:cs typeface="Times New Roman"/>
                <a:sym typeface="Times New Roman"/>
              </a:rPr>
              <a:t> sampling frequency.</a:t>
            </a:r>
            <a:endParaRPr b="1" baseline="-25000" i="0" sz="2100" u="none" cap="none" strike="noStrike">
              <a:solidFill>
                <a:srgbClr val="C00000"/>
              </a:solidFill>
              <a:latin typeface="Times New Roman"/>
              <a:ea typeface="Times New Roman"/>
              <a:cs typeface="Times New Roman"/>
              <a:sym typeface="Times New Roman"/>
            </a:endParaRPr>
          </a:p>
          <a:p>
            <a:pPr indent="0" lvl="0" marL="0" marR="0" rtl="0" algn="just">
              <a:lnSpc>
                <a:spcPct val="100000"/>
              </a:lnSpc>
              <a:spcBef>
                <a:spcPts val="600"/>
              </a:spcBef>
              <a:spcAft>
                <a:spcPts val="0"/>
              </a:spcAft>
              <a:buNone/>
            </a:pPr>
            <a:r>
              <a:rPr b="1" baseline="-25000" i="0" lang="en-US" sz="2100" u="none" cap="none" strike="noStrike">
                <a:solidFill>
                  <a:schemeClr val="dk1"/>
                </a:solidFill>
                <a:latin typeface="Times New Roman"/>
                <a:ea typeface="Times New Roman"/>
                <a:cs typeface="Times New Roman"/>
                <a:sym typeface="Times New Roman"/>
              </a:rPr>
              <a:t>There are 3 sampling methods:</a:t>
            </a:r>
            <a:endParaRPr sz="1300"/>
          </a:p>
          <a:p>
            <a:pPr indent="0" lvl="0" marL="0" marR="0" rtl="0" algn="just">
              <a:lnSpc>
                <a:spcPct val="100000"/>
              </a:lnSpc>
              <a:spcBef>
                <a:spcPts val="0"/>
              </a:spcBef>
              <a:spcAft>
                <a:spcPts val="0"/>
              </a:spcAft>
              <a:buNone/>
            </a:pPr>
            <a:r>
              <a:rPr b="1" baseline="-25000" i="0" lang="en-US" sz="2100" u="none" cap="none" strike="noStrike">
                <a:solidFill>
                  <a:srgbClr val="C00000"/>
                </a:solidFill>
                <a:latin typeface="Times New Roman"/>
                <a:ea typeface="Times New Roman"/>
                <a:cs typeface="Times New Roman"/>
                <a:sym typeface="Times New Roman"/>
              </a:rPr>
              <a:t>1. Ideal - </a:t>
            </a:r>
            <a:r>
              <a:rPr b="0" baseline="-25000" i="0" lang="en-US" sz="2100" u="none" cap="none" strike="noStrike">
                <a:solidFill>
                  <a:schemeClr val="dk1"/>
                </a:solidFill>
                <a:latin typeface="Times New Roman"/>
                <a:ea typeface="Times New Roman"/>
                <a:cs typeface="Times New Roman"/>
                <a:sym typeface="Times New Roman"/>
              </a:rPr>
              <a:t>pulses from the analog signal are sampled. This is an </a:t>
            </a:r>
            <a:r>
              <a:rPr b="1" baseline="-25000" i="0" lang="en-US" sz="2100" u="none" cap="none" strike="noStrike">
                <a:solidFill>
                  <a:schemeClr val="dk1"/>
                </a:solidFill>
                <a:latin typeface="Times New Roman"/>
                <a:ea typeface="Times New Roman"/>
                <a:cs typeface="Times New Roman"/>
                <a:sym typeface="Times New Roman"/>
              </a:rPr>
              <a:t>ideal sampling method </a:t>
            </a:r>
            <a:r>
              <a:rPr b="0" baseline="-25000" i="0" lang="en-US" sz="2100" u="none" cap="none" strike="noStrike">
                <a:solidFill>
                  <a:schemeClr val="dk1"/>
                </a:solidFill>
                <a:latin typeface="Times New Roman"/>
                <a:ea typeface="Times New Roman"/>
                <a:cs typeface="Times New Roman"/>
                <a:sym typeface="Times New Roman"/>
              </a:rPr>
              <a:t>and cannot be easily implemented. </a:t>
            </a:r>
            <a:endParaRPr sz="1300"/>
          </a:p>
          <a:p>
            <a:pPr indent="0" lvl="0" marL="0" marR="0" rtl="0" algn="just">
              <a:lnSpc>
                <a:spcPct val="100000"/>
              </a:lnSpc>
              <a:spcBef>
                <a:spcPts val="0"/>
              </a:spcBef>
              <a:spcAft>
                <a:spcPts val="0"/>
              </a:spcAft>
              <a:buNone/>
            </a:pPr>
            <a:r>
              <a:rPr b="1" baseline="-25000" i="0" lang="en-US" sz="2100" u="none" cap="none" strike="noStrike">
                <a:solidFill>
                  <a:srgbClr val="C00000"/>
                </a:solidFill>
                <a:latin typeface="Times New Roman"/>
                <a:ea typeface="Times New Roman"/>
                <a:cs typeface="Times New Roman"/>
                <a:sym typeface="Times New Roman"/>
              </a:rPr>
              <a:t>2. Natural - </a:t>
            </a:r>
            <a:r>
              <a:rPr b="0" baseline="-25000" i="0" lang="en-US" sz="2100" u="none" cap="none" strike="noStrike">
                <a:solidFill>
                  <a:schemeClr val="dk1"/>
                </a:solidFill>
                <a:latin typeface="Times New Roman"/>
                <a:ea typeface="Times New Roman"/>
                <a:cs typeface="Times New Roman"/>
                <a:sym typeface="Times New Roman"/>
              </a:rPr>
              <a:t>a pulse of short width with varying amplitude. A high-speed switch is turned on for only the small period of time when the sampling occurs. </a:t>
            </a:r>
            <a:r>
              <a:rPr b="1" baseline="-25000" i="0" lang="en-US" sz="2100" u="none" cap="none" strike="noStrike">
                <a:solidFill>
                  <a:schemeClr val="dk1"/>
                </a:solidFill>
                <a:latin typeface="Times New Roman"/>
                <a:ea typeface="Times New Roman"/>
                <a:cs typeface="Times New Roman"/>
                <a:sym typeface="Times New Roman"/>
              </a:rPr>
              <a:t>The result is a sequence of samples that retains the shape of the analog signal.</a:t>
            </a:r>
            <a:endParaRPr b="1" baseline="-25000" i="0" sz="21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baseline="-25000" i="0" lang="en-US" sz="2100" u="none" cap="none" strike="noStrike">
                <a:solidFill>
                  <a:srgbClr val="C00000"/>
                </a:solidFill>
                <a:latin typeface="Times New Roman"/>
                <a:ea typeface="Times New Roman"/>
                <a:cs typeface="Times New Roman"/>
                <a:sym typeface="Times New Roman"/>
              </a:rPr>
              <a:t>3. Flattop - </a:t>
            </a:r>
            <a:r>
              <a:rPr b="0" baseline="-25000" i="0" lang="en-US" sz="2100" u="none" cap="none" strike="noStrike">
                <a:solidFill>
                  <a:schemeClr val="dk1"/>
                </a:solidFill>
                <a:latin typeface="Times New Roman"/>
                <a:ea typeface="Times New Roman"/>
                <a:cs typeface="Times New Roman"/>
                <a:sym typeface="Times New Roman"/>
              </a:rPr>
              <a:t>The </a:t>
            </a:r>
            <a:r>
              <a:rPr b="1" baseline="-25000" i="0" lang="en-US" sz="2100" u="none" cap="none" strike="noStrike">
                <a:solidFill>
                  <a:srgbClr val="002060"/>
                </a:solidFill>
                <a:latin typeface="Times New Roman"/>
                <a:ea typeface="Times New Roman"/>
                <a:cs typeface="Times New Roman"/>
                <a:sym typeface="Times New Roman"/>
              </a:rPr>
              <a:t>most common sampling method</a:t>
            </a:r>
            <a:r>
              <a:rPr b="0" baseline="-25000" i="0" lang="en-US" sz="2100" u="none" cap="none" strike="noStrike">
                <a:solidFill>
                  <a:schemeClr val="dk1"/>
                </a:solidFill>
                <a:latin typeface="Times New Roman"/>
                <a:ea typeface="Times New Roman"/>
                <a:cs typeface="Times New Roman"/>
                <a:sym typeface="Times New Roman"/>
              </a:rPr>
              <a:t>, called </a:t>
            </a:r>
            <a:r>
              <a:rPr b="1" baseline="-25000" i="0" lang="en-US" sz="2100" u="none" cap="none" strike="noStrike">
                <a:solidFill>
                  <a:schemeClr val="dk1"/>
                </a:solidFill>
                <a:latin typeface="Times New Roman"/>
                <a:ea typeface="Times New Roman"/>
                <a:cs typeface="Times New Roman"/>
                <a:sym typeface="Times New Roman"/>
              </a:rPr>
              <a:t>sample and hold</a:t>
            </a:r>
            <a:r>
              <a:rPr b="0" baseline="-25000" i="0" lang="en-US" sz="2100" u="none" cap="none" strike="noStrike">
                <a:solidFill>
                  <a:schemeClr val="dk1"/>
                </a:solidFill>
                <a:latin typeface="Times New Roman"/>
                <a:ea typeface="Times New Roman"/>
                <a:cs typeface="Times New Roman"/>
                <a:sym typeface="Times New Roman"/>
              </a:rPr>
              <a:t>, however, creates   flat-top samples by using a circuit.</a:t>
            </a:r>
            <a:endParaRPr b="0" baseline="-25000" i="0" sz="2100" u="none" cap="none" strike="noStrike">
              <a:solidFill>
                <a:schemeClr val="dk1"/>
              </a:solidFill>
              <a:latin typeface="Times New Roman"/>
              <a:ea typeface="Times New Roman"/>
              <a:cs typeface="Times New Roman"/>
              <a:sym typeface="Times New Roman"/>
            </a:endParaRPr>
          </a:p>
        </p:txBody>
      </p:sp>
      <p:pic>
        <p:nvPicPr>
          <p:cNvPr id="1243" name="Google Shape;1243;p77"/>
          <p:cNvPicPr preferRelativeResize="0"/>
          <p:nvPr/>
        </p:nvPicPr>
        <p:blipFill rotWithShape="1">
          <a:blip r:embed="rId4">
            <a:alphaModFix/>
          </a:blip>
          <a:srcRect b="0" l="0" r="0" t="0"/>
          <a:stretch/>
        </p:blipFill>
        <p:spPr>
          <a:xfrm>
            <a:off x="5932449" y="361288"/>
            <a:ext cx="3169729" cy="1581934"/>
          </a:xfrm>
          <a:prstGeom prst="rect">
            <a:avLst/>
          </a:prstGeom>
          <a:noFill/>
          <a:ln>
            <a:noFill/>
          </a:ln>
        </p:spPr>
      </p:pic>
      <p:pic>
        <p:nvPicPr>
          <p:cNvPr id="1244" name="Google Shape;1244;p77"/>
          <p:cNvPicPr preferRelativeResize="0"/>
          <p:nvPr/>
        </p:nvPicPr>
        <p:blipFill rotWithShape="1">
          <a:blip r:embed="rId5">
            <a:alphaModFix/>
          </a:blip>
          <a:srcRect b="0" l="0" r="0" t="0"/>
          <a:stretch/>
        </p:blipFill>
        <p:spPr>
          <a:xfrm>
            <a:off x="5974273" y="1927320"/>
            <a:ext cx="3169728" cy="1554280"/>
          </a:xfrm>
          <a:prstGeom prst="rect">
            <a:avLst/>
          </a:prstGeom>
          <a:noFill/>
          <a:ln>
            <a:noFill/>
          </a:ln>
        </p:spPr>
      </p:pic>
      <p:pic>
        <p:nvPicPr>
          <p:cNvPr id="1245" name="Google Shape;1245;p77"/>
          <p:cNvPicPr preferRelativeResize="0"/>
          <p:nvPr/>
        </p:nvPicPr>
        <p:blipFill rotWithShape="1">
          <a:blip r:embed="rId6">
            <a:alphaModFix/>
          </a:blip>
          <a:srcRect b="0" l="0" r="0" t="0"/>
          <a:stretch/>
        </p:blipFill>
        <p:spPr>
          <a:xfrm>
            <a:off x="5932449" y="3509254"/>
            <a:ext cx="3169729" cy="155869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53" name="Google Shape;1253;p78"/>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Example 7 </a:t>
            </a:r>
            <a:r>
              <a:rPr b="1" i="1" lang="en-US" sz="2800" u="none" cap="none" strike="noStrike">
                <a:solidFill>
                  <a:srgbClr val="7030A0"/>
                </a:solidFill>
                <a:latin typeface="Arial"/>
                <a:ea typeface="Arial"/>
                <a:cs typeface="Arial"/>
                <a:sym typeface="Arial"/>
              </a:rPr>
              <a:t>Recovery of a sampled sine wave for different sampling rates</a:t>
            </a:r>
            <a:endParaRPr b="1" i="0" sz="2800" u="none" cap="none" strike="noStrike">
              <a:solidFill>
                <a:srgbClr val="7030A0"/>
              </a:solidFill>
              <a:latin typeface="Times New Roman"/>
              <a:ea typeface="Times New Roman"/>
              <a:cs typeface="Times New Roman"/>
              <a:sym typeface="Times New Roman"/>
            </a:endParaRPr>
          </a:p>
        </p:txBody>
      </p:sp>
      <p:pic>
        <p:nvPicPr>
          <p:cNvPr id="1254" name="Google Shape;1254;p78"/>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255" name="Google Shape;1255;p78"/>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56" name="Google Shape;1256;p7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257" name="Google Shape;1257;p78"/>
          <p:cNvPicPr preferRelativeResize="0"/>
          <p:nvPr/>
        </p:nvPicPr>
        <p:blipFill rotWithShape="1">
          <a:blip r:embed="rId4">
            <a:alphaModFix/>
          </a:blip>
          <a:srcRect b="0" l="0" r="0" t="0"/>
          <a:stretch/>
        </p:blipFill>
        <p:spPr>
          <a:xfrm>
            <a:off x="394537" y="698067"/>
            <a:ext cx="5392946" cy="4112856"/>
          </a:xfrm>
          <a:prstGeom prst="rect">
            <a:avLst/>
          </a:prstGeom>
          <a:noFill/>
          <a:ln>
            <a:noFill/>
          </a:ln>
        </p:spPr>
      </p:pic>
      <p:sp>
        <p:nvSpPr>
          <p:cNvPr id="1258" name="Google Shape;1258;p78"/>
          <p:cNvSpPr/>
          <p:nvPr/>
        </p:nvSpPr>
        <p:spPr>
          <a:xfrm>
            <a:off x="5943600" y="811397"/>
            <a:ext cx="3100039" cy="37548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For an example of the Nyquist theorem, let us sample a simple sine wave at three sampling rates: f</a:t>
            </a:r>
            <a:r>
              <a:rPr b="0" baseline="-25000" i="0" lang="en-US" sz="1400" u="none" cap="none" strike="noStrike">
                <a:solidFill>
                  <a:srgbClr val="000000"/>
                </a:solidFill>
                <a:latin typeface="Times New Roman"/>
                <a:ea typeface="Times New Roman"/>
                <a:cs typeface="Times New Roman"/>
                <a:sym typeface="Times New Roman"/>
              </a:rPr>
              <a:t>s</a:t>
            </a:r>
            <a:r>
              <a:rPr b="0" i="0" lang="en-US" sz="1400" u="none" cap="none" strike="noStrike">
                <a:solidFill>
                  <a:srgbClr val="000000"/>
                </a:solidFill>
                <a:latin typeface="Times New Roman"/>
                <a:ea typeface="Times New Roman"/>
                <a:cs typeface="Times New Roman"/>
                <a:sym typeface="Times New Roman"/>
              </a:rPr>
              <a:t> = 4f (2 times the Nyquist rate), f</a:t>
            </a:r>
            <a:r>
              <a:rPr b="0" baseline="-25000" i="0" lang="en-US" sz="1400" u="none" cap="none" strike="noStrike">
                <a:solidFill>
                  <a:srgbClr val="000000"/>
                </a:solidFill>
                <a:latin typeface="Times New Roman"/>
                <a:ea typeface="Times New Roman"/>
                <a:cs typeface="Times New Roman"/>
                <a:sym typeface="Times New Roman"/>
              </a:rPr>
              <a:t>s</a:t>
            </a:r>
            <a:r>
              <a:rPr b="0" i="0" lang="en-US" sz="1400" u="none" cap="none" strike="noStrike">
                <a:solidFill>
                  <a:srgbClr val="000000"/>
                </a:solidFill>
                <a:latin typeface="Times New Roman"/>
                <a:ea typeface="Times New Roman"/>
                <a:cs typeface="Times New Roman"/>
                <a:sym typeface="Times New Roman"/>
              </a:rPr>
              <a:t> = 2f (Nyquist rate), and </a:t>
            </a:r>
            <a:br>
              <a:rPr b="0" i="0" lang="en-US" sz="1400" u="none" cap="none" strike="noStrike">
                <a:solidFill>
                  <a:srgbClr val="000000"/>
                </a:solidFill>
                <a:latin typeface="Times New Roman"/>
                <a:ea typeface="Times New Roman"/>
                <a:cs typeface="Times New Roman"/>
                <a:sym typeface="Times New Roman"/>
              </a:rPr>
            </a:br>
            <a:r>
              <a:rPr b="0" i="0" lang="en-US" sz="1400" u="none" cap="none" strike="noStrike">
                <a:solidFill>
                  <a:srgbClr val="000000"/>
                </a:solidFill>
                <a:latin typeface="Times New Roman"/>
                <a:ea typeface="Times New Roman"/>
                <a:cs typeface="Times New Roman"/>
                <a:sym typeface="Times New Roman"/>
              </a:rPr>
              <a:t>f</a:t>
            </a:r>
            <a:r>
              <a:rPr b="0" baseline="-25000" i="0" lang="en-US" sz="1400" u="none" cap="none" strike="noStrike">
                <a:solidFill>
                  <a:srgbClr val="000000"/>
                </a:solidFill>
                <a:latin typeface="Times New Roman"/>
                <a:ea typeface="Times New Roman"/>
                <a:cs typeface="Times New Roman"/>
                <a:sym typeface="Times New Roman"/>
              </a:rPr>
              <a:t>s</a:t>
            </a:r>
            <a:r>
              <a:rPr b="0" i="0" lang="en-US" sz="1400" u="none" cap="none" strike="noStrike">
                <a:solidFill>
                  <a:srgbClr val="000000"/>
                </a:solidFill>
                <a:latin typeface="Times New Roman"/>
                <a:ea typeface="Times New Roman"/>
                <a:cs typeface="Times New Roman"/>
                <a:sym typeface="Times New Roman"/>
              </a:rPr>
              <a:t> = f (one-half the Nyquist rate). Figure 4.24 shows the sampling and the subsequent recovery of the signal.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It can be seen that sampling at the Nyquist rate can create a good approximation of the original sine wave (part a). Oversampling in part b can also create the same approximation, but it is redundant and unnecessary. Sampling below the Nyquist rate (part c) does not produce a signal that looks like the </a:t>
            </a:r>
            <a:r>
              <a:rPr b="1" i="1" lang="en-US" sz="1400" u="none" cap="none" strike="noStrike">
                <a:solidFill>
                  <a:srgbClr val="000000"/>
                </a:solidFill>
                <a:latin typeface="Arial"/>
                <a:ea typeface="Arial"/>
                <a:cs typeface="Arial"/>
                <a:sym typeface="Arial"/>
              </a:rPr>
              <a:t>original sine wave.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66" name="Google Shape;1266;p79"/>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Example 7 </a:t>
            </a:r>
            <a:r>
              <a:rPr b="1" i="1" lang="en-US" sz="2800" u="none" cap="none" strike="noStrike">
                <a:solidFill>
                  <a:srgbClr val="7030A0"/>
                </a:solidFill>
                <a:latin typeface="Arial"/>
                <a:ea typeface="Arial"/>
                <a:cs typeface="Arial"/>
                <a:sym typeface="Arial"/>
              </a:rPr>
              <a:t>Recovery of a sampled sine wave for different sampling rates</a:t>
            </a:r>
            <a:endParaRPr b="1" i="0" sz="2800" u="none" cap="none" strike="noStrike">
              <a:solidFill>
                <a:srgbClr val="7030A0"/>
              </a:solidFill>
              <a:latin typeface="Times New Roman"/>
              <a:ea typeface="Times New Roman"/>
              <a:cs typeface="Times New Roman"/>
              <a:sym typeface="Times New Roman"/>
            </a:endParaRPr>
          </a:p>
        </p:txBody>
      </p:sp>
      <p:pic>
        <p:nvPicPr>
          <p:cNvPr id="1267" name="Google Shape;1267;p7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268" name="Google Shape;1268;p79"/>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69" name="Google Shape;1269;p7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270" name="Google Shape;1270;p79"/>
          <p:cNvPicPr preferRelativeResize="0"/>
          <p:nvPr/>
        </p:nvPicPr>
        <p:blipFill rotWithShape="1">
          <a:blip r:embed="rId4">
            <a:alphaModFix/>
          </a:blip>
          <a:srcRect b="0" l="0" r="0" t="0"/>
          <a:stretch/>
        </p:blipFill>
        <p:spPr>
          <a:xfrm>
            <a:off x="394537" y="698067"/>
            <a:ext cx="5392946" cy="4112856"/>
          </a:xfrm>
          <a:prstGeom prst="rect">
            <a:avLst/>
          </a:prstGeom>
          <a:noFill/>
          <a:ln>
            <a:noFill/>
          </a:ln>
        </p:spPr>
      </p:pic>
      <p:sp>
        <p:nvSpPr>
          <p:cNvPr id="1271" name="Google Shape;1271;p79"/>
          <p:cNvSpPr/>
          <p:nvPr/>
        </p:nvSpPr>
        <p:spPr>
          <a:xfrm>
            <a:off x="5943600" y="811397"/>
            <a:ext cx="3100039" cy="37548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For an example of the Nyquist theorem, let us sample a simple sine wave at three sampling rates: f</a:t>
            </a:r>
            <a:r>
              <a:rPr b="0" baseline="-25000" i="0" lang="en-US" sz="1400" u="none" cap="none" strike="noStrike">
                <a:solidFill>
                  <a:srgbClr val="000000"/>
                </a:solidFill>
                <a:latin typeface="Times New Roman"/>
                <a:ea typeface="Times New Roman"/>
                <a:cs typeface="Times New Roman"/>
                <a:sym typeface="Times New Roman"/>
              </a:rPr>
              <a:t>s</a:t>
            </a:r>
            <a:r>
              <a:rPr b="0" i="0" lang="en-US" sz="1400" u="none" cap="none" strike="noStrike">
                <a:solidFill>
                  <a:srgbClr val="000000"/>
                </a:solidFill>
                <a:latin typeface="Times New Roman"/>
                <a:ea typeface="Times New Roman"/>
                <a:cs typeface="Times New Roman"/>
                <a:sym typeface="Times New Roman"/>
              </a:rPr>
              <a:t> = 4f (2 times the Nyquist rate), f</a:t>
            </a:r>
            <a:r>
              <a:rPr b="0" baseline="-25000" i="0" lang="en-US" sz="1400" u="none" cap="none" strike="noStrike">
                <a:solidFill>
                  <a:srgbClr val="000000"/>
                </a:solidFill>
                <a:latin typeface="Times New Roman"/>
                <a:ea typeface="Times New Roman"/>
                <a:cs typeface="Times New Roman"/>
                <a:sym typeface="Times New Roman"/>
              </a:rPr>
              <a:t>s</a:t>
            </a:r>
            <a:r>
              <a:rPr b="0" i="0" lang="en-US" sz="1400" u="none" cap="none" strike="noStrike">
                <a:solidFill>
                  <a:srgbClr val="000000"/>
                </a:solidFill>
                <a:latin typeface="Times New Roman"/>
                <a:ea typeface="Times New Roman"/>
                <a:cs typeface="Times New Roman"/>
                <a:sym typeface="Times New Roman"/>
              </a:rPr>
              <a:t> = 2f (Nyquist rate), and </a:t>
            </a:r>
            <a:br>
              <a:rPr b="0" i="0" lang="en-US" sz="1400" u="none" cap="none" strike="noStrike">
                <a:solidFill>
                  <a:srgbClr val="000000"/>
                </a:solidFill>
                <a:latin typeface="Times New Roman"/>
                <a:ea typeface="Times New Roman"/>
                <a:cs typeface="Times New Roman"/>
                <a:sym typeface="Times New Roman"/>
              </a:rPr>
            </a:br>
            <a:r>
              <a:rPr b="0" i="0" lang="en-US" sz="1400" u="none" cap="none" strike="noStrike">
                <a:solidFill>
                  <a:srgbClr val="000000"/>
                </a:solidFill>
                <a:latin typeface="Times New Roman"/>
                <a:ea typeface="Times New Roman"/>
                <a:cs typeface="Times New Roman"/>
                <a:sym typeface="Times New Roman"/>
              </a:rPr>
              <a:t>f</a:t>
            </a:r>
            <a:r>
              <a:rPr b="0" baseline="-25000" i="0" lang="en-US" sz="1400" u="none" cap="none" strike="noStrike">
                <a:solidFill>
                  <a:srgbClr val="000000"/>
                </a:solidFill>
                <a:latin typeface="Times New Roman"/>
                <a:ea typeface="Times New Roman"/>
                <a:cs typeface="Times New Roman"/>
                <a:sym typeface="Times New Roman"/>
              </a:rPr>
              <a:t>s</a:t>
            </a:r>
            <a:r>
              <a:rPr b="0" i="0" lang="en-US" sz="1400" u="none" cap="none" strike="noStrike">
                <a:solidFill>
                  <a:srgbClr val="000000"/>
                </a:solidFill>
                <a:latin typeface="Times New Roman"/>
                <a:ea typeface="Times New Roman"/>
                <a:cs typeface="Times New Roman"/>
                <a:sym typeface="Times New Roman"/>
              </a:rPr>
              <a:t> = f (one-half the Nyquist rate). Figure 4.24 shows the sampling and the subsequent recovery of the signal.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It can be seen that sampling at the Nyquist rate can create a good approximation of the original sine wave (part a). Oversampling in part b can also create the same approximation, but it is redundant and unnecessary. Sampling below the Nyquist rate (part c) does not produce a signal that looks like the </a:t>
            </a:r>
            <a:r>
              <a:rPr b="1" i="1" lang="en-US" sz="1400" u="none" cap="none" strike="noStrike">
                <a:solidFill>
                  <a:srgbClr val="000000"/>
                </a:solidFill>
                <a:latin typeface="Arial"/>
                <a:ea typeface="Arial"/>
                <a:cs typeface="Arial"/>
                <a:sym typeface="Arial"/>
              </a:rPr>
              <a:t>original sine wave.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31" name="Google Shape;331;p8"/>
          <p:cNvSpPr/>
          <p:nvPr/>
        </p:nvSpPr>
        <p:spPr>
          <a:xfrm>
            <a:off x="318978" y="1078903"/>
            <a:ext cx="8484780" cy="354626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None/>
            </a:pPr>
            <a:r>
              <a:t/>
            </a:r>
            <a:endParaRPr b="1"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Text Books:</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1. Behrouz A. Forouzan, ‘Data Communications and Networking’, 5th Edition, McGrawHill Publishing Company,    </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ISBN 978-0-07-337622-6</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2. Tanenbaum A. S., ‘Computer Networks’, Pearson Education, 5th Edition, ISBN-978-0-13-212695-3</a:t>
            </a:r>
            <a:endParaRPr/>
          </a:p>
          <a:p>
            <a:pPr indent="0" lvl="0" marL="0" marR="0" rtl="0" algn="just">
              <a:lnSpc>
                <a:spcPct val="1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Reference Books:</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1. James F. Kurose and Keith W Ross ‘Computer Networking, A Top-Down Approach’, 5th Edition, Pearson   </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Education, ISBN- 978-81-317-9054-0</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2. W. Richard Stevens, Unix Network Programming, The Sockets Networking API, Vol 1, 3rd Edition, PHI   </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Learning Pvt. Ltd.</a:t>
            </a:r>
            <a:endParaRPr/>
          </a:p>
          <a:p>
            <a:pPr indent="0" lvl="0" marL="0" marR="0" rtl="0" algn="just">
              <a:lnSpc>
                <a:spcPct val="1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Supplementary Reading:</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1. William Stallings, ‘Data and Computer Communications’, 6th Edition, Prentice Hall of  India Pvt.</a:t>
            </a:r>
            <a:endParaRPr b="0" i="0" sz="1400" u="none" cap="none" strike="noStrike">
              <a:solidFill>
                <a:schemeClr val="dk1"/>
              </a:solidFill>
              <a:latin typeface="Times New Roman"/>
              <a:ea typeface="Times New Roman"/>
              <a:cs typeface="Times New Roman"/>
              <a:sym typeface="Times New Roman"/>
            </a:endParaRPr>
          </a:p>
        </p:txBody>
      </p:sp>
      <p:pic>
        <p:nvPicPr>
          <p:cNvPr id="332" name="Google Shape;332;p8"/>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333" name="Google Shape;333;p8"/>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334" name="Google Shape;334;p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335" name="Google Shape;335;p8"/>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Learning Resources: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80"/>
          <p:cNvSpPr txBox="1"/>
          <p:nvPr>
            <p:ph type="title"/>
          </p:nvPr>
        </p:nvSpPr>
        <p:spPr>
          <a:xfrm>
            <a:off x="975112" y="-78853"/>
            <a:ext cx="7886700" cy="78424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US">
                <a:solidFill>
                  <a:srgbClr val="C00000"/>
                </a:solidFill>
                <a:latin typeface="Times New Roman"/>
                <a:ea typeface="Times New Roman"/>
                <a:cs typeface="Times New Roman"/>
                <a:sym typeface="Times New Roman"/>
              </a:rPr>
              <a:t>Binary Encoding</a:t>
            </a:r>
            <a:endParaRPr/>
          </a:p>
        </p:txBody>
      </p:sp>
      <p:pic>
        <p:nvPicPr>
          <p:cNvPr id="1277" name="Google Shape;1277;p80"/>
          <p:cNvPicPr preferRelativeResize="0"/>
          <p:nvPr>
            <p:ph idx="1" type="body"/>
          </p:nvPr>
        </p:nvPicPr>
        <p:blipFill rotWithShape="1">
          <a:blip r:embed="rId3">
            <a:alphaModFix/>
          </a:blip>
          <a:srcRect b="0" l="0" r="0" t="0"/>
          <a:stretch/>
        </p:blipFill>
        <p:spPr>
          <a:xfrm>
            <a:off x="780836" y="705395"/>
            <a:ext cx="8014062" cy="3927328"/>
          </a:xfrm>
          <a:prstGeom prst="rect">
            <a:avLst/>
          </a:prstGeom>
          <a:noFill/>
          <a:ln>
            <a:noFill/>
          </a:ln>
        </p:spPr>
      </p:pic>
      <p:pic>
        <p:nvPicPr>
          <p:cNvPr id="1278" name="Google Shape;1278;p80"/>
          <p:cNvPicPr preferRelativeResize="0"/>
          <p:nvPr/>
        </p:nvPicPr>
        <p:blipFill rotWithShape="1">
          <a:blip r:embed="rId4">
            <a:alphaModFix/>
          </a:blip>
          <a:srcRect b="0" l="0" r="0" t="0"/>
          <a:stretch/>
        </p:blipFill>
        <p:spPr>
          <a:xfrm>
            <a:off x="41821" y="47020"/>
            <a:ext cx="739015" cy="721907"/>
          </a:xfrm>
          <a:prstGeom prst="rect">
            <a:avLst/>
          </a:prstGeom>
          <a:noFill/>
          <a:ln>
            <a:noFill/>
          </a:ln>
        </p:spPr>
      </p:pic>
      <p:sp>
        <p:nvSpPr>
          <p:cNvPr id="1279" name="Google Shape;1279;p8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280" name="Google Shape;1280;p8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281" name="Google Shape;1281;p8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81"/>
          <p:cNvSpPr txBox="1"/>
          <p:nvPr>
            <p:ph idx="10" type="dt"/>
          </p:nvPr>
        </p:nvSpPr>
        <p:spPr>
          <a:xfrm>
            <a:off x="822960" y="4869656"/>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9/8/2022</a:t>
            </a:r>
            <a:endParaRPr>
              <a:latin typeface="Times New Roman"/>
              <a:ea typeface="Times New Roman"/>
              <a:cs typeface="Times New Roman"/>
              <a:sym typeface="Times New Roman"/>
            </a:endParaRPr>
          </a:p>
        </p:txBody>
      </p:sp>
      <p:sp>
        <p:nvSpPr>
          <p:cNvPr id="1287" name="Google Shape;1287;p81"/>
          <p:cNvSpPr txBox="1"/>
          <p:nvPr>
            <p:ph idx="11" type="ftr"/>
          </p:nvPr>
        </p:nvSpPr>
        <p:spPr>
          <a:xfrm>
            <a:off x="2764639" y="4869656"/>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Computer Networks        SY BTech    S3               2022-23</a:t>
            </a:r>
            <a:endParaRPr/>
          </a:p>
        </p:txBody>
      </p:sp>
      <p:sp>
        <p:nvSpPr>
          <p:cNvPr id="1288" name="Google Shape;1288;p81"/>
          <p:cNvSpPr txBox="1"/>
          <p:nvPr>
            <p:ph idx="12" type="sldNum"/>
          </p:nvPr>
        </p:nvSpPr>
        <p:spPr>
          <a:xfrm>
            <a:off x="7425344" y="4869656"/>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89" name="Google Shape;1289;p81"/>
          <p:cNvSpPr txBox="1"/>
          <p:nvPr>
            <p:ph idx="4294967295" type="title"/>
          </p:nvPr>
        </p:nvSpPr>
        <p:spPr>
          <a:xfrm>
            <a:off x="865563" y="-295281"/>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rgbClr val="C00000"/>
                </a:solidFill>
                <a:latin typeface="Times New Roman"/>
                <a:ea typeface="Times New Roman"/>
                <a:cs typeface="Times New Roman"/>
                <a:sym typeface="Times New Roman"/>
              </a:rPr>
              <a:t>Quantization Steps</a:t>
            </a:r>
            <a:endParaRPr>
              <a:solidFill>
                <a:srgbClr val="C00000"/>
              </a:solidFill>
              <a:latin typeface="Times New Roman"/>
              <a:ea typeface="Times New Roman"/>
              <a:cs typeface="Times New Roman"/>
              <a:sym typeface="Times New Roman"/>
            </a:endParaRPr>
          </a:p>
        </p:txBody>
      </p:sp>
      <p:sp>
        <p:nvSpPr>
          <p:cNvPr id="1290" name="Google Shape;1290;p81"/>
          <p:cNvSpPr txBox="1"/>
          <p:nvPr>
            <p:ph idx="4294967295" type="body"/>
          </p:nvPr>
        </p:nvSpPr>
        <p:spPr>
          <a:xfrm>
            <a:off x="0" y="671362"/>
            <a:ext cx="8625646" cy="3765556"/>
          </a:xfrm>
          <a:prstGeom prst="rect">
            <a:avLst/>
          </a:prstGeom>
          <a:noFill/>
          <a:ln>
            <a:noFill/>
          </a:ln>
        </p:spPr>
        <p:txBody>
          <a:bodyPr anchorCtr="0" anchor="t" bIns="34275" lIns="0" spcFirstLastPara="1" rIns="0" wrap="square" tIns="34275">
            <a:noAutofit/>
          </a:bodyPr>
          <a:lstStyle/>
          <a:p>
            <a:pPr indent="-457200" lvl="0" marL="914400" rtl="0" algn="l">
              <a:lnSpc>
                <a:spcPct val="100000"/>
              </a:lnSpc>
              <a:spcBef>
                <a:spcPts val="900"/>
              </a:spcBef>
              <a:spcAft>
                <a:spcPts val="0"/>
              </a:spcAft>
              <a:buSzPts val="1500"/>
              <a:buFont typeface="Arial"/>
              <a:buAutoNum type="arabicPeriod"/>
            </a:pPr>
            <a:r>
              <a:rPr lang="en-US" sz="2500">
                <a:solidFill>
                  <a:schemeClr val="dk1"/>
                </a:solidFill>
                <a:latin typeface="Times New Roman"/>
                <a:ea typeface="Times New Roman"/>
                <a:cs typeface="Times New Roman"/>
                <a:sym typeface="Times New Roman"/>
              </a:rPr>
              <a:t>Assume we have a voltage signal with amplitudes V</a:t>
            </a:r>
            <a:r>
              <a:rPr baseline="-25000" lang="en-US" sz="2500">
                <a:solidFill>
                  <a:schemeClr val="dk1"/>
                </a:solidFill>
                <a:latin typeface="Times New Roman"/>
                <a:ea typeface="Times New Roman"/>
                <a:cs typeface="Times New Roman"/>
                <a:sym typeface="Times New Roman"/>
              </a:rPr>
              <a:t>min</a:t>
            </a:r>
            <a:r>
              <a:rPr lang="en-US" sz="2500">
                <a:solidFill>
                  <a:schemeClr val="dk1"/>
                </a:solidFill>
                <a:latin typeface="Times New Roman"/>
                <a:ea typeface="Times New Roman"/>
                <a:cs typeface="Times New Roman"/>
                <a:sym typeface="Times New Roman"/>
              </a:rPr>
              <a:t>=-20V and V</a:t>
            </a:r>
            <a:r>
              <a:rPr baseline="-25000" lang="en-US" sz="2500">
                <a:solidFill>
                  <a:schemeClr val="dk1"/>
                </a:solidFill>
                <a:latin typeface="Times New Roman"/>
                <a:ea typeface="Times New Roman"/>
                <a:cs typeface="Times New Roman"/>
                <a:sym typeface="Times New Roman"/>
              </a:rPr>
              <a:t>max</a:t>
            </a:r>
            <a:r>
              <a:rPr lang="en-US" sz="2500">
                <a:solidFill>
                  <a:schemeClr val="dk1"/>
                </a:solidFill>
                <a:latin typeface="Times New Roman"/>
                <a:ea typeface="Times New Roman"/>
                <a:cs typeface="Times New Roman"/>
                <a:sym typeface="Times New Roman"/>
              </a:rPr>
              <a:t>=+20V.</a:t>
            </a:r>
            <a:endParaRPr/>
          </a:p>
          <a:p>
            <a:pPr indent="-457200" lvl="0" marL="914400" rtl="0" algn="l">
              <a:lnSpc>
                <a:spcPct val="100000"/>
              </a:lnSpc>
              <a:spcBef>
                <a:spcPts val="900"/>
              </a:spcBef>
              <a:spcAft>
                <a:spcPts val="0"/>
              </a:spcAft>
              <a:buSzPts val="1500"/>
              <a:buFont typeface="Arial"/>
              <a:buAutoNum type="arabicPeriod"/>
            </a:pPr>
            <a:r>
              <a:rPr lang="en-US" sz="2500">
                <a:solidFill>
                  <a:schemeClr val="dk1"/>
                </a:solidFill>
                <a:latin typeface="Times New Roman"/>
                <a:ea typeface="Times New Roman"/>
                <a:cs typeface="Times New Roman"/>
                <a:sym typeface="Times New Roman"/>
              </a:rPr>
              <a:t>We want to use L=8 quantization levels.</a:t>
            </a:r>
            <a:endParaRPr/>
          </a:p>
          <a:p>
            <a:pPr indent="-457200" lvl="0" marL="914400" rtl="0" algn="l">
              <a:lnSpc>
                <a:spcPct val="100000"/>
              </a:lnSpc>
              <a:spcBef>
                <a:spcPts val="900"/>
              </a:spcBef>
              <a:spcAft>
                <a:spcPts val="0"/>
              </a:spcAft>
              <a:buSzPts val="1500"/>
              <a:buFont typeface="Arial"/>
              <a:buAutoNum type="arabicPeriod"/>
            </a:pPr>
            <a:r>
              <a:rPr lang="en-US" sz="2500">
                <a:solidFill>
                  <a:schemeClr val="dk1"/>
                </a:solidFill>
                <a:latin typeface="Times New Roman"/>
                <a:ea typeface="Times New Roman"/>
                <a:cs typeface="Times New Roman"/>
                <a:sym typeface="Times New Roman"/>
              </a:rPr>
              <a:t>Zone width Δ = (20 - -20)/8 = 5</a:t>
            </a:r>
            <a:endParaRPr/>
          </a:p>
          <a:p>
            <a:pPr indent="-457200" lvl="0" marL="914400" rtl="0" algn="l">
              <a:lnSpc>
                <a:spcPct val="100000"/>
              </a:lnSpc>
              <a:spcBef>
                <a:spcPts val="900"/>
              </a:spcBef>
              <a:spcAft>
                <a:spcPts val="0"/>
              </a:spcAft>
              <a:buSzPts val="1500"/>
              <a:buFont typeface="Arial"/>
              <a:buAutoNum type="arabicPeriod"/>
            </a:pPr>
            <a:r>
              <a:rPr lang="en-US" sz="2500">
                <a:solidFill>
                  <a:schemeClr val="dk1"/>
                </a:solidFill>
                <a:latin typeface="Times New Roman"/>
                <a:ea typeface="Times New Roman"/>
                <a:cs typeface="Times New Roman"/>
                <a:sym typeface="Times New Roman"/>
              </a:rPr>
              <a:t>The 8 zones are: -20 to -15, -15 to -10, -10 to -5, -5 to 0, 0 to +5, +5 to +10, +10 to +15, +15 to +20</a:t>
            </a:r>
            <a:endParaRPr/>
          </a:p>
          <a:p>
            <a:pPr indent="-457200" lvl="0" marL="914400" rtl="0" algn="l">
              <a:lnSpc>
                <a:spcPct val="100000"/>
              </a:lnSpc>
              <a:spcBef>
                <a:spcPts val="900"/>
              </a:spcBef>
              <a:spcAft>
                <a:spcPts val="0"/>
              </a:spcAft>
              <a:buSzPts val="1500"/>
              <a:buFont typeface="Arial"/>
              <a:buAutoNum type="arabicPeriod"/>
            </a:pPr>
            <a:r>
              <a:rPr lang="en-US" sz="2500">
                <a:solidFill>
                  <a:schemeClr val="dk1"/>
                </a:solidFill>
                <a:latin typeface="Times New Roman"/>
                <a:ea typeface="Times New Roman"/>
                <a:cs typeface="Times New Roman"/>
                <a:sym typeface="Times New Roman"/>
              </a:rPr>
              <a:t>The midpoints are: -17.5, -12.5, -7.5, -2.5, 2.5, 7.5, 12.5, 17.5</a:t>
            </a:r>
            <a:endParaRPr/>
          </a:p>
        </p:txBody>
      </p:sp>
      <p:pic>
        <p:nvPicPr>
          <p:cNvPr id="1291" name="Google Shape;1291;p81"/>
          <p:cNvPicPr preferRelativeResize="0"/>
          <p:nvPr/>
        </p:nvPicPr>
        <p:blipFill rotWithShape="1">
          <a:blip r:embed="rId3">
            <a:alphaModFix/>
          </a:blip>
          <a:srcRect b="0" l="0" r="0" t="0"/>
          <a:stretch/>
        </p:blipFill>
        <p:spPr>
          <a:xfrm>
            <a:off x="41821" y="71837"/>
            <a:ext cx="739015" cy="72190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8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9/8/2022</a:t>
            </a:r>
            <a:endParaRPr>
              <a:latin typeface="Times New Roman"/>
              <a:ea typeface="Times New Roman"/>
              <a:cs typeface="Times New Roman"/>
              <a:sym typeface="Times New Roman"/>
            </a:endParaRPr>
          </a:p>
        </p:txBody>
      </p:sp>
      <p:sp>
        <p:nvSpPr>
          <p:cNvPr id="1297" name="Google Shape;1297;p8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Computer Networks        SY BTech    S3               2022-23</a:t>
            </a:r>
            <a:endParaRPr/>
          </a:p>
        </p:txBody>
      </p:sp>
      <p:sp>
        <p:nvSpPr>
          <p:cNvPr id="1298" name="Google Shape;1298;p8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99" name="Google Shape;1299;p82"/>
          <p:cNvSpPr txBox="1"/>
          <p:nvPr>
            <p:ph idx="4294967295" type="title"/>
          </p:nvPr>
        </p:nvSpPr>
        <p:spPr>
          <a:xfrm>
            <a:off x="955964" y="-320098"/>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rgbClr val="C00000"/>
                </a:solidFill>
                <a:latin typeface="Times New Roman"/>
                <a:ea typeface="Times New Roman"/>
                <a:cs typeface="Times New Roman"/>
                <a:sym typeface="Times New Roman"/>
              </a:rPr>
              <a:t>Binary Encoding</a:t>
            </a:r>
            <a:endParaRPr/>
          </a:p>
        </p:txBody>
      </p:sp>
      <p:sp>
        <p:nvSpPr>
          <p:cNvPr id="1300" name="Google Shape;1300;p82"/>
          <p:cNvSpPr txBox="1"/>
          <p:nvPr>
            <p:ph idx="4294967295" type="body"/>
          </p:nvPr>
        </p:nvSpPr>
        <p:spPr>
          <a:xfrm>
            <a:off x="411328" y="768927"/>
            <a:ext cx="8639154" cy="3263900"/>
          </a:xfrm>
          <a:prstGeom prst="rect">
            <a:avLst/>
          </a:prstGeom>
          <a:noFill/>
          <a:ln>
            <a:noFill/>
          </a:ln>
        </p:spPr>
        <p:txBody>
          <a:bodyPr anchorCtr="0" anchor="t" bIns="34275" lIns="0" spcFirstLastPara="1" rIns="0" wrap="square" tIns="34275">
            <a:noAutofit/>
          </a:bodyPr>
          <a:lstStyle/>
          <a:p>
            <a:pPr indent="-342900" lvl="0" marL="342900" rtl="0" algn="l">
              <a:lnSpc>
                <a:spcPct val="100000"/>
              </a:lnSpc>
              <a:spcBef>
                <a:spcPts val="0"/>
              </a:spcBef>
              <a:spcAft>
                <a:spcPts val="0"/>
              </a:spcAft>
              <a:buSzPts val="3600"/>
              <a:buFont typeface="Arial"/>
              <a:buChar char="•"/>
            </a:pPr>
            <a:r>
              <a:rPr lang="en-US" sz="2400">
                <a:solidFill>
                  <a:schemeClr val="dk1"/>
                </a:solidFill>
                <a:latin typeface="Times New Roman"/>
                <a:ea typeface="Times New Roman"/>
                <a:cs typeface="Times New Roman"/>
                <a:sym typeface="Times New Roman"/>
              </a:rPr>
              <a:t>Each zone is then assigned a binary code.</a:t>
            </a:r>
            <a:endParaRPr/>
          </a:p>
          <a:p>
            <a:pPr indent="-342900" lvl="0" marL="342900" rtl="0" algn="l">
              <a:lnSpc>
                <a:spcPct val="100000"/>
              </a:lnSpc>
              <a:spcBef>
                <a:spcPts val="0"/>
              </a:spcBef>
              <a:spcAft>
                <a:spcPts val="0"/>
              </a:spcAft>
              <a:buSzPts val="3600"/>
              <a:buFont typeface="Arial"/>
              <a:buChar char="•"/>
            </a:pPr>
            <a:r>
              <a:rPr lang="en-US" sz="2400">
                <a:solidFill>
                  <a:schemeClr val="dk1"/>
                </a:solidFill>
                <a:latin typeface="Times New Roman"/>
                <a:ea typeface="Times New Roman"/>
                <a:cs typeface="Times New Roman"/>
                <a:sym typeface="Times New Roman"/>
              </a:rPr>
              <a:t>The number of bits required to encode the zones, or the number of bits per sample as it is commonly referred to, is obtained as follows: </a:t>
            </a:r>
            <a:endParaRPr/>
          </a:p>
          <a:p>
            <a:pPr indent="0" lvl="0" marL="0" rtl="0" algn="ctr">
              <a:lnSpc>
                <a:spcPct val="100000"/>
              </a:lnSpc>
              <a:spcBef>
                <a:spcPts val="0"/>
              </a:spcBef>
              <a:spcAft>
                <a:spcPts val="0"/>
              </a:spcAft>
              <a:buSzPts val="3600"/>
              <a:buNone/>
            </a:pPr>
            <a:r>
              <a:rPr lang="en-US" sz="2400">
                <a:solidFill>
                  <a:schemeClr val="dk1"/>
                </a:solidFill>
                <a:latin typeface="Times New Roman"/>
                <a:ea typeface="Times New Roman"/>
                <a:cs typeface="Times New Roman"/>
                <a:sym typeface="Times New Roman"/>
              </a:rPr>
              <a:t>n</a:t>
            </a:r>
            <a:r>
              <a:rPr baseline="-25000" lang="en-US" sz="2400">
                <a:solidFill>
                  <a:schemeClr val="dk1"/>
                </a:solidFill>
                <a:latin typeface="Times New Roman"/>
                <a:ea typeface="Times New Roman"/>
                <a:cs typeface="Times New Roman"/>
                <a:sym typeface="Times New Roman"/>
              </a:rPr>
              <a:t>b</a:t>
            </a:r>
            <a:r>
              <a:rPr lang="en-US" sz="2400">
                <a:solidFill>
                  <a:schemeClr val="dk1"/>
                </a:solidFill>
                <a:latin typeface="Times New Roman"/>
                <a:ea typeface="Times New Roman"/>
                <a:cs typeface="Times New Roman"/>
                <a:sym typeface="Times New Roman"/>
              </a:rPr>
              <a:t> = log</a:t>
            </a:r>
            <a:r>
              <a:rPr baseline="-25000" lang="en-US" sz="2400">
                <a:solidFill>
                  <a:schemeClr val="dk1"/>
                </a:solidFill>
                <a:latin typeface="Times New Roman"/>
                <a:ea typeface="Times New Roman"/>
                <a:cs typeface="Times New Roman"/>
                <a:sym typeface="Times New Roman"/>
              </a:rPr>
              <a:t>2</a:t>
            </a:r>
            <a:r>
              <a:rPr lang="en-US" sz="2400">
                <a:solidFill>
                  <a:schemeClr val="dk1"/>
                </a:solidFill>
                <a:latin typeface="Times New Roman"/>
                <a:ea typeface="Times New Roman"/>
                <a:cs typeface="Times New Roman"/>
                <a:sym typeface="Times New Roman"/>
              </a:rPr>
              <a:t> L</a:t>
            </a:r>
            <a:endParaRPr/>
          </a:p>
          <a:p>
            <a:pPr indent="-342900" lvl="0" marL="342900" rtl="0" algn="l">
              <a:lnSpc>
                <a:spcPct val="100000"/>
              </a:lnSpc>
              <a:spcBef>
                <a:spcPts val="0"/>
              </a:spcBef>
              <a:spcAft>
                <a:spcPts val="0"/>
              </a:spcAft>
              <a:buSzPts val="3000"/>
              <a:buFont typeface="Arial"/>
              <a:buChar char="•"/>
            </a:pPr>
            <a:r>
              <a:rPr lang="en-US" sz="2000">
                <a:solidFill>
                  <a:schemeClr val="dk1"/>
                </a:solidFill>
                <a:latin typeface="Times New Roman"/>
                <a:ea typeface="Times New Roman"/>
                <a:cs typeface="Times New Roman"/>
                <a:sym typeface="Times New Roman"/>
              </a:rPr>
              <a:t>Given our example, n</a:t>
            </a:r>
            <a:r>
              <a:rPr baseline="-25000"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 = 3</a:t>
            </a:r>
            <a:endParaRPr/>
          </a:p>
          <a:p>
            <a:pPr indent="-342900" lvl="0" marL="342900" rtl="0" algn="l">
              <a:lnSpc>
                <a:spcPct val="100000"/>
              </a:lnSpc>
              <a:spcBef>
                <a:spcPts val="0"/>
              </a:spcBef>
              <a:spcAft>
                <a:spcPts val="0"/>
              </a:spcAft>
              <a:buSzPts val="3600"/>
              <a:buFont typeface="Arial"/>
              <a:buChar char="•"/>
            </a:pPr>
            <a:r>
              <a:rPr lang="en-US" sz="2400">
                <a:solidFill>
                  <a:schemeClr val="dk1"/>
                </a:solidFill>
                <a:latin typeface="Times New Roman"/>
                <a:ea typeface="Times New Roman"/>
                <a:cs typeface="Times New Roman"/>
                <a:sym typeface="Times New Roman"/>
              </a:rPr>
              <a:t>The 8 zone (or level) codes are therefore: 000, 001, 010, 011, 100, 101, 110, and 111</a:t>
            </a:r>
            <a:endParaRPr/>
          </a:p>
          <a:p>
            <a:pPr indent="-342900" lvl="0" marL="342900" rtl="0" algn="l">
              <a:lnSpc>
                <a:spcPct val="100000"/>
              </a:lnSpc>
              <a:spcBef>
                <a:spcPts val="0"/>
              </a:spcBef>
              <a:spcAft>
                <a:spcPts val="0"/>
              </a:spcAft>
              <a:buSzPts val="3600"/>
              <a:buFont typeface="Arial"/>
              <a:buChar char="•"/>
            </a:pPr>
            <a:r>
              <a:rPr lang="en-US" sz="2400">
                <a:solidFill>
                  <a:schemeClr val="dk1"/>
                </a:solidFill>
                <a:latin typeface="Times New Roman"/>
                <a:ea typeface="Times New Roman"/>
                <a:cs typeface="Times New Roman"/>
                <a:sym typeface="Times New Roman"/>
              </a:rPr>
              <a:t>Assigning codes to zones:</a:t>
            </a:r>
            <a:endParaRPr/>
          </a:p>
          <a:p>
            <a:pPr indent="-342900" lvl="1" marL="342900" rtl="0" algn="l">
              <a:lnSpc>
                <a:spcPct val="100000"/>
              </a:lnSpc>
              <a:spcBef>
                <a:spcPts val="0"/>
              </a:spcBef>
              <a:spcAft>
                <a:spcPts val="0"/>
              </a:spcAft>
              <a:buSzPts val="3600"/>
              <a:buFont typeface="Arial"/>
              <a:buChar char="•"/>
            </a:pPr>
            <a:r>
              <a:rPr lang="en-US" sz="2400">
                <a:solidFill>
                  <a:schemeClr val="dk1"/>
                </a:solidFill>
                <a:latin typeface="Times New Roman"/>
                <a:ea typeface="Times New Roman"/>
                <a:cs typeface="Times New Roman"/>
                <a:sym typeface="Times New Roman"/>
              </a:rPr>
              <a:t>000 will refer to zone -20 to -15</a:t>
            </a:r>
            <a:endParaRPr/>
          </a:p>
          <a:p>
            <a:pPr indent="-342900" lvl="1" marL="342900" rtl="0" algn="l">
              <a:lnSpc>
                <a:spcPct val="100000"/>
              </a:lnSpc>
              <a:spcBef>
                <a:spcPts val="0"/>
              </a:spcBef>
              <a:spcAft>
                <a:spcPts val="0"/>
              </a:spcAft>
              <a:buSzPts val="3600"/>
              <a:buFont typeface="Arial"/>
              <a:buChar char="•"/>
            </a:pPr>
            <a:r>
              <a:rPr lang="en-US" sz="2400">
                <a:solidFill>
                  <a:schemeClr val="dk1"/>
                </a:solidFill>
                <a:latin typeface="Times New Roman"/>
                <a:ea typeface="Times New Roman"/>
                <a:cs typeface="Times New Roman"/>
                <a:sym typeface="Times New Roman"/>
              </a:rPr>
              <a:t>001 to zone -15 to -10, etc.</a:t>
            </a:r>
            <a:endParaRPr/>
          </a:p>
        </p:txBody>
      </p:sp>
      <p:pic>
        <p:nvPicPr>
          <p:cNvPr id="1301" name="Google Shape;1301;p82"/>
          <p:cNvPicPr preferRelativeResize="0"/>
          <p:nvPr/>
        </p:nvPicPr>
        <p:blipFill rotWithShape="1">
          <a:blip r:embed="rId3">
            <a:alphaModFix/>
          </a:blip>
          <a:srcRect b="0" l="0" r="0" t="0"/>
          <a:stretch/>
        </p:blipFill>
        <p:spPr>
          <a:xfrm>
            <a:off x="41821" y="47020"/>
            <a:ext cx="739015" cy="72190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8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307" name="Google Shape;1307;p8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308" name="Google Shape;1308;p8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309" name="Google Shape;1309;p83"/>
          <p:cNvPicPr preferRelativeResize="0"/>
          <p:nvPr/>
        </p:nvPicPr>
        <p:blipFill rotWithShape="1">
          <a:blip r:embed="rId3">
            <a:alphaModFix/>
          </a:blip>
          <a:srcRect b="0" l="0" r="0" t="0"/>
          <a:stretch/>
        </p:blipFill>
        <p:spPr>
          <a:xfrm>
            <a:off x="41821" y="47020"/>
            <a:ext cx="739015" cy="721907"/>
          </a:xfrm>
          <a:prstGeom prst="rect">
            <a:avLst/>
          </a:prstGeom>
          <a:noFill/>
          <a:ln>
            <a:noFill/>
          </a:ln>
        </p:spPr>
      </p:pic>
      <p:pic>
        <p:nvPicPr>
          <p:cNvPr id="1310" name="Google Shape;1310;p83"/>
          <p:cNvPicPr preferRelativeResize="0"/>
          <p:nvPr/>
        </p:nvPicPr>
        <p:blipFill rotWithShape="1">
          <a:blip r:embed="rId4">
            <a:alphaModFix/>
          </a:blip>
          <a:srcRect b="0" l="0" r="0" t="0"/>
          <a:stretch/>
        </p:blipFill>
        <p:spPr>
          <a:xfrm>
            <a:off x="3267308" y="768927"/>
            <a:ext cx="4842019" cy="1694655"/>
          </a:xfrm>
          <a:prstGeom prst="rect">
            <a:avLst/>
          </a:prstGeom>
          <a:noFill/>
          <a:ln>
            <a:noFill/>
          </a:ln>
        </p:spPr>
      </p:pic>
      <p:pic>
        <p:nvPicPr>
          <p:cNvPr id="1311" name="Google Shape;1311;p83"/>
          <p:cNvPicPr preferRelativeResize="0"/>
          <p:nvPr/>
        </p:nvPicPr>
        <p:blipFill rotWithShape="1">
          <a:blip r:embed="rId5">
            <a:alphaModFix/>
          </a:blip>
          <a:srcRect b="0" l="0" r="0" t="0"/>
          <a:stretch/>
        </p:blipFill>
        <p:spPr>
          <a:xfrm>
            <a:off x="2677163" y="2729421"/>
            <a:ext cx="5419244" cy="740690"/>
          </a:xfrm>
          <a:prstGeom prst="rect">
            <a:avLst/>
          </a:prstGeom>
          <a:noFill/>
          <a:ln>
            <a:noFill/>
          </a:ln>
        </p:spPr>
      </p:pic>
      <p:pic>
        <p:nvPicPr>
          <p:cNvPr id="1312" name="Google Shape;1312;p83"/>
          <p:cNvPicPr preferRelativeResize="0"/>
          <p:nvPr/>
        </p:nvPicPr>
        <p:blipFill rotWithShape="1">
          <a:blip r:embed="rId6">
            <a:alphaModFix/>
          </a:blip>
          <a:srcRect b="0" l="0" r="0" t="0"/>
          <a:stretch/>
        </p:blipFill>
        <p:spPr>
          <a:xfrm>
            <a:off x="3445726" y="3714296"/>
            <a:ext cx="2936015" cy="956123"/>
          </a:xfrm>
          <a:prstGeom prst="rect">
            <a:avLst/>
          </a:prstGeom>
          <a:noFill/>
          <a:ln>
            <a:noFill/>
          </a:ln>
        </p:spPr>
      </p:pic>
      <p:sp>
        <p:nvSpPr>
          <p:cNvPr id="1313" name="Google Shape;1313;p83"/>
          <p:cNvSpPr txBox="1"/>
          <p:nvPr/>
        </p:nvSpPr>
        <p:spPr>
          <a:xfrm>
            <a:off x="955964" y="312234"/>
            <a:ext cx="7543800" cy="456693"/>
          </a:xfrm>
          <a:prstGeom prst="rect">
            <a:avLst/>
          </a:prstGeom>
          <a:noFill/>
          <a:ln>
            <a:noFill/>
          </a:ln>
        </p:spPr>
        <p:txBody>
          <a:bodyPr anchorCtr="0" anchor="b" bIns="34275" lIns="68575" spcFirstLastPara="1" rIns="68575" wrap="square" tIns="34275">
            <a:normAutofit fontScale="92500" lnSpcReduction="10000"/>
          </a:bodyPr>
          <a:lstStyle/>
          <a:p>
            <a:pPr indent="0" lvl="0" marL="0" marR="0" rtl="0" algn="l">
              <a:lnSpc>
                <a:spcPct val="85000"/>
              </a:lnSpc>
              <a:spcBef>
                <a:spcPts val="0"/>
              </a:spcBef>
              <a:spcAft>
                <a:spcPts val="0"/>
              </a:spcAft>
              <a:buClr>
                <a:srgbClr val="3F3F3F"/>
              </a:buClr>
              <a:buSzPct val="108108"/>
              <a:buFont typeface="Calibri"/>
              <a:buNone/>
            </a:pPr>
            <a:r>
              <a:rPr b="0" i="0" lang="en-US" sz="3600" u="none" cap="none" strike="noStrike">
                <a:solidFill>
                  <a:srgbClr val="C00000"/>
                </a:solidFill>
                <a:latin typeface="Times New Roman"/>
                <a:ea typeface="Times New Roman"/>
                <a:cs typeface="Times New Roman"/>
                <a:sym typeface="Times New Roman"/>
              </a:rPr>
              <a:t>PCM</a:t>
            </a:r>
            <a:endParaRPr/>
          </a:p>
        </p:txBody>
      </p:sp>
      <p:sp>
        <p:nvSpPr>
          <p:cNvPr id="1314" name="Google Shape;1314;p83"/>
          <p:cNvSpPr txBox="1"/>
          <p:nvPr/>
        </p:nvSpPr>
        <p:spPr>
          <a:xfrm>
            <a:off x="565527" y="1061760"/>
            <a:ext cx="1854203" cy="456693"/>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0" i="0" lang="en-US" sz="2800" u="none" cap="none" strike="noStrike">
                <a:solidFill>
                  <a:srgbClr val="C00000"/>
                </a:solidFill>
                <a:latin typeface="Times New Roman"/>
                <a:ea typeface="Times New Roman"/>
                <a:cs typeface="Times New Roman"/>
                <a:sym typeface="Times New Roman"/>
              </a:rPr>
              <a:t>Advantages</a:t>
            </a:r>
            <a:endParaRPr/>
          </a:p>
        </p:txBody>
      </p:sp>
      <p:sp>
        <p:nvSpPr>
          <p:cNvPr id="1315" name="Google Shape;1315;p83"/>
          <p:cNvSpPr txBox="1"/>
          <p:nvPr/>
        </p:nvSpPr>
        <p:spPr>
          <a:xfrm>
            <a:off x="673322" y="2678518"/>
            <a:ext cx="1854203" cy="456693"/>
          </a:xfrm>
          <a:prstGeom prst="rect">
            <a:avLst/>
          </a:prstGeom>
          <a:noFill/>
          <a:ln>
            <a:noFill/>
          </a:ln>
        </p:spPr>
        <p:txBody>
          <a:bodyPr anchorCtr="0" anchor="b" bIns="34275" lIns="68575" spcFirstLastPara="1" rIns="68575" wrap="square" tIns="34275">
            <a:normAutofit fontScale="70000" lnSpcReduction="20000"/>
          </a:bodyPr>
          <a:lstStyle/>
          <a:p>
            <a:pPr indent="0" lvl="0" marL="0" marR="0" rtl="0" algn="l">
              <a:lnSpc>
                <a:spcPct val="85000"/>
              </a:lnSpc>
              <a:spcBef>
                <a:spcPts val="0"/>
              </a:spcBef>
              <a:spcAft>
                <a:spcPts val="0"/>
              </a:spcAft>
              <a:buClr>
                <a:srgbClr val="3F3F3F"/>
              </a:buClr>
              <a:buSzPct val="142857"/>
              <a:buFont typeface="Calibri"/>
              <a:buNone/>
            </a:pPr>
            <a:r>
              <a:rPr b="0" i="0" lang="en-US" sz="3600" u="none" cap="none" strike="noStrike">
                <a:solidFill>
                  <a:srgbClr val="C00000"/>
                </a:solidFill>
                <a:latin typeface="Times New Roman"/>
                <a:ea typeface="Times New Roman"/>
                <a:cs typeface="Times New Roman"/>
                <a:sym typeface="Times New Roman"/>
              </a:rPr>
              <a:t>Disavantages</a:t>
            </a:r>
            <a:endParaRPr b="0" i="0" sz="3600" u="none" cap="none" strike="noStrike">
              <a:solidFill>
                <a:srgbClr val="C00000"/>
              </a:solidFill>
              <a:latin typeface="Times New Roman"/>
              <a:ea typeface="Times New Roman"/>
              <a:cs typeface="Times New Roman"/>
              <a:sym typeface="Times New Roman"/>
            </a:endParaRPr>
          </a:p>
        </p:txBody>
      </p:sp>
      <p:sp>
        <p:nvSpPr>
          <p:cNvPr id="1316" name="Google Shape;1316;p83"/>
          <p:cNvSpPr txBox="1"/>
          <p:nvPr/>
        </p:nvSpPr>
        <p:spPr>
          <a:xfrm>
            <a:off x="822960" y="3704085"/>
            <a:ext cx="1854203" cy="456693"/>
          </a:xfrm>
          <a:prstGeom prst="rect">
            <a:avLst/>
          </a:prstGeom>
          <a:noFill/>
          <a:ln>
            <a:noFill/>
          </a:ln>
        </p:spPr>
        <p:txBody>
          <a:bodyPr anchorCtr="0" anchor="b" bIns="34275" lIns="68575" spcFirstLastPara="1" rIns="68575" wrap="square" tIns="34275">
            <a:normAutofit fontScale="70000" lnSpcReduction="20000"/>
          </a:bodyPr>
          <a:lstStyle/>
          <a:p>
            <a:pPr indent="0" lvl="0" marL="0" marR="0" rtl="0" algn="l">
              <a:lnSpc>
                <a:spcPct val="85000"/>
              </a:lnSpc>
              <a:spcBef>
                <a:spcPts val="0"/>
              </a:spcBef>
              <a:spcAft>
                <a:spcPts val="0"/>
              </a:spcAft>
              <a:buClr>
                <a:srgbClr val="3F3F3F"/>
              </a:buClr>
              <a:buSzPct val="142857"/>
              <a:buFont typeface="Calibri"/>
              <a:buNone/>
            </a:pPr>
            <a:r>
              <a:rPr b="0" i="0" lang="en-US" sz="3600" u="none" cap="none" strike="noStrike">
                <a:solidFill>
                  <a:srgbClr val="C00000"/>
                </a:solidFill>
                <a:latin typeface="Times New Roman"/>
                <a:ea typeface="Times New Roman"/>
                <a:cs typeface="Times New Roman"/>
                <a:sym typeface="Times New Roman"/>
              </a:rPr>
              <a:t>Applications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8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24" name="Google Shape;1324;p84"/>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Example 8</a:t>
            </a:r>
            <a:endParaRPr/>
          </a:p>
        </p:txBody>
      </p:sp>
      <p:pic>
        <p:nvPicPr>
          <p:cNvPr id="1325" name="Google Shape;1325;p84"/>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326" name="Google Shape;1326;p8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327" name="Google Shape;1327;p8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328" name="Google Shape;1328;p84"/>
          <p:cNvSpPr/>
          <p:nvPr/>
        </p:nvSpPr>
        <p:spPr>
          <a:xfrm>
            <a:off x="228600" y="730791"/>
            <a:ext cx="86868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We want to digitize the human voice. What is the bit rate, assuming 8 bits per sample?</a:t>
            </a:r>
            <a:endParaRPr/>
          </a:p>
        </p:txBody>
      </p:sp>
      <p:sp>
        <p:nvSpPr>
          <p:cNvPr id="1329" name="Google Shape;1329;p84"/>
          <p:cNvSpPr/>
          <p:nvPr/>
        </p:nvSpPr>
        <p:spPr>
          <a:xfrm>
            <a:off x="228600" y="1671637"/>
            <a:ext cx="8686800"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en-US" sz="2400" u="none" cap="none" strike="noStrike">
                <a:solidFill>
                  <a:schemeClr val="hlink"/>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None/>
            </a:pPr>
            <a:r>
              <a:rPr b="1" i="1" lang="en-US" sz="2400" u="none" cap="none" strike="noStrike">
                <a:solidFill>
                  <a:schemeClr val="dk1"/>
                </a:solidFill>
                <a:latin typeface="Times"/>
                <a:ea typeface="Times"/>
                <a:cs typeface="Times"/>
                <a:sym typeface="Times"/>
              </a:rPr>
              <a:t>The human voice normally contains frequencies from 0 to 4000 Hz. So the sampling rate and bit rate are calculated as follows:</a:t>
            </a:r>
            <a:endParaRPr/>
          </a:p>
        </p:txBody>
      </p:sp>
      <p:pic>
        <p:nvPicPr>
          <p:cNvPr id="1330" name="Google Shape;1330;p84"/>
          <p:cNvPicPr preferRelativeResize="0"/>
          <p:nvPr/>
        </p:nvPicPr>
        <p:blipFill rotWithShape="1">
          <a:blip r:embed="rId4">
            <a:alphaModFix/>
          </a:blip>
          <a:srcRect b="0" l="0" r="0" t="0"/>
          <a:stretch/>
        </p:blipFill>
        <p:spPr>
          <a:xfrm>
            <a:off x="2160788" y="3385274"/>
            <a:ext cx="4886325" cy="657225"/>
          </a:xfrm>
          <a:prstGeom prst="rect">
            <a:avLst/>
          </a:prstGeom>
          <a:noFill/>
          <a:ln cap="flat" cmpd="thickThin" w="57150">
            <a:solidFill>
              <a:schemeClr val="folHlink"/>
            </a:solidFill>
            <a:prstDash val="solid"/>
            <a:miter lim="800000"/>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8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38" name="Google Shape;1338;p85"/>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Delta Modulator</a:t>
            </a:r>
            <a:endParaRPr/>
          </a:p>
        </p:txBody>
      </p:sp>
      <p:pic>
        <p:nvPicPr>
          <p:cNvPr id="1339" name="Google Shape;1339;p8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340" name="Google Shape;1340;p85"/>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341" name="Google Shape;1341;p8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342" name="Google Shape;1342;p85"/>
          <p:cNvSpPr txBox="1"/>
          <p:nvPr/>
        </p:nvSpPr>
        <p:spPr>
          <a:xfrm>
            <a:off x="224203" y="655854"/>
            <a:ext cx="8462597" cy="1818823"/>
          </a:xfrm>
          <a:prstGeom prst="rect">
            <a:avLst/>
          </a:prstGeom>
          <a:noFill/>
          <a:ln>
            <a:noFill/>
          </a:ln>
        </p:spPr>
        <p:txBody>
          <a:bodyPr anchorCtr="0" anchor="t" bIns="34275" lIns="0" spcFirstLastPara="1" rIns="0" wrap="square" tIns="34275">
            <a:noAutofit/>
          </a:bodyPr>
          <a:lstStyle/>
          <a:p>
            <a:pPr indent="-323850" lvl="0" marL="457200" marR="0" rtl="0" algn="l">
              <a:lnSpc>
                <a:spcPct val="100000"/>
              </a:lnSpc>
              <a:spcBef>
                <a:spcPts val="3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PCM is a very complex technique. Other techniques have been developed to reduce the complexity of PCM. </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The simplest is </a:t>
            </a:r>
            <a:r>
              <a:rPr b="0" i="0" lang="en-US" sz="1600" u="none" cap="none" strike="noStrike">
                <a:solidFill>
                  <a:srgbClr val="FF0000"/>
                </a:solidFill>
                <a:latin typeface="Calibri"/>
                <a:ea typeface="Calibri"/>
                <a:cs typeface="Calibri"/>
                <a:sym typeface="Calibri"/>
              </a:rPr>
              <a:t>delta modulation. </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PCM finds the value of the signal amplitude for each sample; DM finds the change from the previous sample. </a:t>
            </a:r>
            <a:endParaRPr/>
          </a:p>
          <a:p>
            <a:pPr indent="-323850" lvl="0" marL="457200" marR="0" rtl="0" algn="l">
              <a:lnSpc>
                <a:spcPct val="100000"/>
              </a:lnSpc>
              <a:spcBef>
                <a:spcPts val="600"/>
              </a:spcBef>
              <a:spcAft>
                <a:spcPts val="30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Note that there are no code words here; bits are sent one after another. </a:t>
            </a:r>
            <a:endParaRPr/>
          </a:p>
        </p:txBody>
      </p:sp>
      <p:pic>
        <p:nvPicPr>
          <p:cNvPr id="1343" name="Google Shape;1343;p85"/>
          <p:cNvPicPr preferRelativeResize="0"/>
          <p:nvPr/>
        </p:nvPicPr>
        <p:blipFill rotWithShape="1">
          <a:blip r:embed="rId4">
            <a:alphaModFix/>
          </a:blip>
          <a:srcRect b="0" l="0" r="0" t="0"/>
          <a:stretch/>
        </p:blipFill>
        <p:spPr>
          <a:xfrm>
            <a:off x="571500" y="2459420"/>
            <a:ext cx="6846525" cy="2612671"/>
          </a:xfrm>
          <a:prstGeom prst="rect">
            <a:avLst/>
          </a:prstGeom>
          <a:noFill/>
          <a:ln>
            <a:noFill/>
          </a:ln>
        </p:spPr>
      </p:pic>
      <p:sp>
        <p:nvSpPr>
          <p:cNvPr id="1344" name="Google Shape;1344;p85"/>
          <p:cNvSpPr txBox="1"/>
          <p:nvPr/>
        </p:nvSpPr>
        <p:spPr>
          <a:xfrm>
            <a:off x="5195483" y="2474677"/>
            <a:ext cx="3948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Figure </a:t>
            </a:r>
            <a:r>
              <a:rPr b="1" i="1" lang="en-US" sz="1800" u="none" cap="none" strike="noStrike">
                <a:solidFill>
                  <a:srgbClr val="FF0000"/>
                </a:solidFill>
                <a:latin typeface="Times New Roman"/>
                <a:ea typeface="Times New Roman"/>
                <a:cs typeface="Times New Roman"/>
                <a:sym typeface="Times New Roman"/>
              </a:rPr>
              <a:t>The process of delta modulation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8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52" name="Google Shape;1352;p86"/>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Delta modulation components</a:t>
            </a:r>
            <a:endParaRPr/>
          </a:p>
        </p:txBody>
      </p:sp>
      <p:pic>
        <p:nvPicPr>
          <p:cNvPr id="1353" name="Google Shape;1353;p86"/>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354" name="Google Shape;1354;p86"/>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355" name="Google Shape;1355;p8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356" name="Google Shape;1356;p86"/>
          <p:cNvSpPr txBox="1"/>
          <p:nvPr/>
        </p:nvSpPr>
        <p:spPr>
          <a:xfrm>
            <a:off x="224203" y="655854"/>
            <a:ext cx="8462597" cy="2165406"/>
          </a:xfrm>
          <a:prstGeom prst="rect">
            <a:avLst/>
          </a:prstGeom>
          <a:noFill/>
          <a:ln>
            <a:noFill/>
          </a:ln>
        </p:spPr>
        <p:txBody>
          <a:bodyPr anchorCtr="0" anchor="t" bIns="34275" lIns="0" spcFirstLastPara="1" rIns="0" wrap="square" tIns="34275">
            <a:noAutofit/>
          </a:bodyPr>
          <a:lstStyle/>
          <a:p>
            <a:pPr indent="-323850" lvl="0" marL="457200" marR="0" rtl="0" algn="l">
              <a:lnSpc>
                <a:spcPct val="100000"/>
              </a:lnSpc>
              <a:spcBef>
                <a:spcPts val="3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Modulator: is used at the sender site to create a stream of bits from an analog signal. </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If the delta is positive, the process records a 1; if it is negative, the process records a 0. </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Base of comparison is required. Which is done by Staircase Maker. </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The modulator, at each sampling interval, compares the value of the analog signal with the last value of the staircase signal. </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Note that we need a delay unit to hold the staircase function for a period between two</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comparisons. </a:t>
            </a:r>
            <a:endParaRPr/>
          </a:p>
          <a:p>
            <a:pPr indent="-171450" lvl="0" marL="457200" marR="0" rtl="0" algn="l">
              <a:lnSpc>
                <a:spcPct val="100000"/>
              </a:lnSpc>
              <a:spcBef>
                <a:spcPts val="600"/>
              </a:spcBef>
              <a:spcAft>
                <a:spcPts val="300"/>
              </a:spcAft>
              <a:buClr>
                <a:schemeClr val="dk1"/>
              </a:buClr>
              <a:buSzPts val="2400"/>
              <a:buFont typeface="Arial"/>
              <a:buNone/>
            </a:pPr>
            <a:r>
              <a:t/>
            </a:r>
            <a:endParaRPr b="0" i="0" sz="1600" u="none" cap="none" strike="noStrike">
              <a:solidFill>
                <a:schemeClr val="dk1"/>
              </a:solidFill>
              <a:latin typeface="Calibri"/>
              <a:ea typeface="Calibri"/>
              <a:cs typeface="Calibri"/>
              <a:sym typeface="Calibri"/>
            </a:endParaRPr>
          </a:p>
        </p:txBody>
      </p:sp>
      <p:pic>
        <p:nvPicPr>
          <p:cNvPr id="1357" name="Google Shape;1357;p86"/>
          <p:cNvPicPr preferRelativeResize="0"/>
          <p:nvPr/>
        </p:nvPicPr>
        <p:blipFill rotWithShape="1">
          <a:blip r:embed="rId4">
            <a:alphaModFix/>
          </a:blip>
          <a:srcRect b="0" l="0" r="0" t="0"/>
          <a:stretch/>
        </p:blipFill>
        <p:spPr>
          <a:xfrm>
            <a:off x="2132426" y="3193624"/>
            <a:ext cx="6933400" cy="1842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8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65" name="Google Shape;1365;p87"/>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Delta demodulation components</a:t>
            </a:r>
            <a:endParaRPr/>
          </a:p>
        </p:txBody>
      </p:sp>
      <p:pic>
        <p:nvPicPr>
          <p:cNvPr id="1366" name="Google Shape;1366;p87"/>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367" name="Google Shape;1367;p8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368" name="Google Shape;1368;p8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369" name="Google Shape;1369;p87"/>
          <p:cNvSpPr txBox="1"/>
          <p:nvPr/>
        </p:nvSpPr>
        <p:spPr>
          <a:xfrm>
            <a:off x="224203" y="655854"/>
            <a:ext cx="8462597" cy="2165406"/>
          </a:xfrm>
          <a:prstGeom prst="rect">
            <a:avLst/>
          </a:prstGeom>
          <a:noFill/>
          <a:ln>
            <a:noFill/>
          </a:ln>
        </p:spPr>
        <p:txBody>
          <a:bodyPr anchorCtr="0" anchor="t" bIns="34275" lIns="0" spcFirstLastPara="1" rIns="0" wrap="square" tIns="34275">
            <a:noAutofit/>
          </a:bodyPr>
          <a:lstStyle/>
          <a:p>
            <a:pPr indent="-323850" lvl="0" marL="457200" marR="0" rtl="0" algn="l">
              <a:lnSpc>
                <a:spcPct val="100000"/>
              </a:lnSpc>
              <a:spcBef>
                <a:spcPts val="300"/>
              </a:spcBef>
              <a:spcAft>
                <a:spcPts val="0"/>
              </a:spcAft>
              <a:buClr>
                <a:schemeClr val="dk1"/>
              </a:buClr>
              <a:buSzPts val="2400"/>
              <a:buFont typeface="Arial"/>
              <a:buChar char="•"/>
            </a:pPr>
            <a:r>
              <a:rPr b="0" i="0" lang="en-US" sz="1600" u="none" cap="none" strike="noStrike">
                <a:solidFill>
                  <a:srgbClr val="FF0000"/>
                </a:solidFill>
                <a:latin typeface="Calibri"/>
                <a:ea typeface="Calibri"/>
                <a:cs typeface="Calibri"/>
                <a:sym typeface="Calibri"/>
              </a:rPr>
              <a:t>Demodulator: </a:t>
            </a:r>
            <a:r>
              <a:rPr b="0" i="0" lang="en-US" sz="1600" u="none" cap="none" strike="noStrike">
                <a:solidFill>
                  <a:schemeClr val="dk1"/>
                </a:solidFill>
                <a:latin typeface="Calibri"/>
                <a:ea typeface="Calibri"/>
                <a:cs typeface="Calibri"/>
                <a:sym typeface="Calibri"/>
              </a:rPr>
              <a:t>The demodulator takes the digital data and, using the staircase maker and the delay unit, creates the analog signal.</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chemeClr val="dk1"/>
                </a:solidFill>
                <a:latin typeface="Calibri"/>
                <a:ea typeface="Calibri"/>
                <a:cs typeface="Calibri"/>
                <a:sym typeface="Calibri"/>
              </a:rPr>
              <a:t>Low-pass filter is used for smoothing. </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rgbClr val="FF0000"/>
                </a:solidFill>
                <a:latin typeface="Calibri"/>
                <a:ea typeface="Calibri"/>
                <a:cs typeface="Calibri"/>
                <a:sym typeface="Calibri"/>
              </a:rPr>
              <a:t>Adaptive DM: </a:t>
            </a:r>
            <a:r>
              <a:rPr b="0" i="0" lang="en-US" sz="1600" u="none" cap="none" strike="noStrike">
                <a:solidFill>
                  <a:schemeClr val="dk1"/>
                </a:solidFill>
                <a:latin typeface="Calibri"/>
                <a:ea typeface="Calibri"/>
                <a:cs typeface="Calibri"/>
                <a:sym typeface="Calibri"/>
              </a:rPr>
              <a:t>A better performance can be achieved if the value of δ is not fixed. In adaptive delta modulation, the value of δ changes according to the amplitude of the analog signal.</a:t>
            </a:r>
            <a:endParaRPr/>
          </a:p>
          <a:p>
            <a:pPr indent="-323850" lvl="0" marL="457200" marR="0" rtl="0" algn="l">
              <a:lnSpc>
                <a:spcPct val="100000"/>
              </a:lnSpc>
              <a:spcBef>
                <a:spcPts val="600"/>
              </a:spcBef>
              <a:spcAft>
                <a:spcPts val="0"/>
              </a:spcAft>
              <a:buClr>
                <a:schemeClr val="dk1"/>
              </a:buClr>
              <a:buSzPts val="2400"/>
              <a:buFont typeface="Arial"/>
              <a:buChar char="•"/>
            </a:pPr>
            <a:r>
              <a:rPr b="0" i="0" lang="en-US" sz="1600" u="none" cap="none" strike="noStrike">
                <a:solidFill>
                  <a:srgbClr val="FF0000"/>
                </a:solidFill>
                <a:latin typeface="Calibri"/>
                <a:ea typeface="Calibri"/>
                <a:cs typeface="Calibri"/>
                <a:sym typeface="Calibri"/>
              </a:rPr>
              <a:t>Quantization Error: </a:t>
            </a:r>
            <a:r>
              <a:rPr b="0" i="0" lang="en-US" sz="1600" u="none" cap="none" strike="noStrike">
                <a:solidFill>
                  <a:schemeClr val="dk1"/>
                </a:solidFill>
                <a:latin typeface="Calibri"/>
                <a:ea typeface="Calibri"/>
                <a:cs typeface="Calibri"/>
                <a:sym typeface="Calibri"/>
              </a:rPr>
              <a:t>DM is not perfect. Quantization error is always introduced in the process. The quantization error of DM, however, is much less than that for PCM.</a:t>
            </a:r>
            <a:endParaRPr/>
          </a:p>
          <a:p>
            <a:pPr indent="-171450" lvl="0" marL="457200" marR="0" rtl="0" algn="l">
              <a:lnSpc>
                <a:spcPct val="100000"/>
              </a:lnSpc>
              <a:spcBef>
                <a:spcPts val="600"/>
              </a:spcBef>
              <a:spcAft>
                <a:spcPts val="300"/>
              </a:spcAft>
              <a:buClr>
                <a:schemeClr val="dk1"/>
              </a:buClr>
              <a:buSzPts val="2400"/>
              <a:buFont typeface="Arial"/>
              <a:buNone/>
            </a:pPr>
            <a:r>
              <a:t/>
            </a:r>
            <a:endParaRPr b="0" i="0" sz="1600" u="none" cap="none" strike="noStrike">
              <a:solidFill>
                <a:schemeClr val="dk1"/>
              </a:solidFill>
              <a:latin typeface="Calibri"/>
              <a:ea typeface="Calibri"/>
              <a:cs typeface="Calibri"/>
              <a:sym typeface="Calibri"/>
            </a:endParaRPr>
          </a:p>
        </p:txBody>
      </p:sp>
      <p:pic>
        <p:nvPicPr>
          <p:cNvPr id="1370" name="Google Shape;1370;p87"/>
          <p:cNvPicPr preferRelativeResize="0"/>
          <p:nvPr/>
        </p:nvPicPr>
        <p:blipFill rotWithShape="1">
          <a:blip r:embed="rId4">
            <a:alphaModFix/>
          </a:blip>
          <a:srcRect b="0" l="0" r="0" t="0"/>
          <a:stretch/>
        </p:blipFill>
        <p:spPr>
          <a:xfrm>
            <a:off x="2335139" y="3181851"/>
            <a:ext cx="5593837" cy="1835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8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376" name="Google Shape;1376;p8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377" name="Google Shape;1377;p8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378" name="Google Shape;1378;p88"/>
          <p:cNvSpPr txBox="1"/>
          <p:nvPr>
            <p:ph idx="4294967295" type="title"/>
          </p:nvPr>
        </p:nvSpPr>
        <p:spPr>
          <a:xfrm>
            <a:off x="1132609" y="1706581"/>
            <a:ext cx="7543800" cy="56500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4400">
                <a:solidFill>
                  <a:srgbClr val="C00000"/>
                </a:solidFill>
                <a:latin typeface="Times New Roman"/>
                <a:ea typeface="Times New Roman"/>
                <a:cs typeface="Times New Roman"/>
                <a:sym typeface="Times New Roman"/>
              </a:rPr>
              <a:t>Types of Networks</a:t>
            </a:r>
            <a:endParaRPr/>
          </a:p>
        </p:txBody>
      </p:sp>
      <p:pic>
        <p:nvPicPr>
          <p:cNvPr id="1379" name="Google Shape;1379;p88"/>
          <p:cNvPicPr preferRelativeResize="0"/>
          <p:nvPr/>
        </p:nvPicPr>
        <p:blipFill rotWithShape="1">
          <a:blip r:embed="rId3">
            <a:alphaModFix/>
          </a:blip>
          <a:srcRect b="0" l="0" r="0" t="0"/>
          <a:stretch/>
        </p:blipFill>
        <p:spPr>
          <a:xfrm>
            <a:off x="41821" y="57411"/>
            <a:ext cx="739015" cy="72190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8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87" name="Google Shape;1387;p89"/>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Computer Networks</a:t>
            </a:r>
            <a:endParaRPr/>
          </a:p>
        </p:txBody>
      </p:sp>
      <p:pic>
        <p:nvPicPr>
          <p:cNvPr id="1388" name="Google Shape;1388;p8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389" name="Google Shape;1389;p89"/>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390" name="Google Shape;1390;p8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391" name="Google Shape;1391;p89"/>
          <p:cNvSpPr txBox="1"/>
          <p:nvPr/>
        </p:nvSpPr>
        <p:spPr>
          <a:xfrm>
            <a:off x="411328" y="933801"/>
            <a:ext cx="3812538" cy="3682668"/>
          </a:xfrm>
          <a:prstGeom prst="rect">
            <a:avLst/>
          </a:prstGeom>
          <a:noFill/>
          <a:ln>
            <a:noFill/>
          </a:ln>
        </p:spPr>
        <p:txBody>
          <a:bodyPr anchorCtr="0" anchor="t" bIns="34275" lIns="0" spcFirstLastPara="1" rIns="0" wrap="square" tIns="34275">
            <a:noAutofit/>
          </a:bodyPr>
          <a:lstStyle/>
          <a:p>
            <a:pPr indent="-323850" lvl="0" marL="457200" marR="0" rtl="0" algn="just">
              <a:lnSpc>
                <a:spcPct val="100000"/>
              </a:lnSpc>
              <a:spcBef>
                <a:spcPts val="300"/>
              </a:spcBef>
              <a:spcAft>
                <a:spcPts val="0"/>
              </a:spcAft>
              <a:buClr>
                <a:schemeClr val="dk1"/>
              </a:buClr>
              <a:buSzPts val="3000"/>
              <a:buFont typeface="Arial"/>
              <a:buChar char="•"/>
            </a:pPr>
            <a:r>
              <a:rPr b="0" i="0" lang="en-US" sz="2000" u="none" cap="none" strike="noStrike">
                <a:solidFill>
                  <a:schemeClr val="dk1"/>
                </a:solidFill>
                <a:latin typeface="Times New Roman"/>
                <a:ea typeface="Times New Roman"/>
                <a:cs typeface="Times New Roman"/>
                <a:sym typeface="Times New Roman"/>
              </a:rPr>
              <a:t>Autonomous computers are network or a collection of networks that are all managed and supervised by a single entity or organization</a:t>
            </a:r>
            <a:endParaRPr/>
          </a:p>
          <a:p>
            <a:pPr indent="-133350" lvl="0" marL="457200" marR="0" rtl="0" algn="just">
              <a:lnSpc>
                <a:spcPct val="100000"/>
              </a:lnSpc>
              <a:spcBef>
                <a:spcPts val="600"/>
              </a:spcBef>
              <a:spcAft>
                <a:spcPts val="0"/>
              </a:spcAft>
              <a:buClr>
                <a:schemeClr val="dk1"/>
              </a:buClr>
              <a:buSzPts val="3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23850" lvl="0" marL="457200" marR="0" rtl="0" algn="just">
              <a:lnSpc>
                <a:spcPct val="100000"/>
              </a:lnSpc>
              <a:spcBef>
                <a:spcPts val="600"/>
              </a:spcBef>
              <a:spcAft>
                <a:spcPts val="0"/>
              </a:spcAft>
              <a:buClr>
                <a:schemeClr val="dk1"/>
              </a:buClr>
              <a:buSzPts val="3000"/>
              <a:buFont typeface="Arial"/>
              <a:buChar char="•"/>
            </a:pPr>
            <a:r>
              <a:rPr b="0" i="0" lang="en-US" sz="2000" u="none" cap="none" strike="noStrike">
                <a:solidFill>
                  <a:schemeClr val="dk1"/>
                </a:solidFill>
                <a:latin typeface="Times New Roman"/>
                <a:ea typeface="Times New Roman"/>
                <a:cs typeface="Times New Roman"/>
                <a:sym typeface="Times New Roman"/>
              </a:rPr>
              <a:t>Two or more autonomous computers are connected</a:t>
            </a:r>
            <a:endParaRPr/>
          </a:p>
          <a:p>
            <a:pPr indent="-133350" lvl="0" marL="457200" marR="0" rtl="0" algn="just">
              <a:lnSpc>
                <a:spcPct val="100000"/>
              </a:lnSpc>
              <a:spcBef>
                <a:spcPts val="600"/>
              </a:spcBef>
              <a:spcAft>
                <a:spcPts val="0"/>
              </a:spcAft>
              <a:buClr>
                <a:schemeClr val="dk1"/>
              </a:buClr>
              <a:buSzPts val="3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23850" lvl="0" marL="457200" marR="0" rtl="0" algn="just">
              <a:lnSpc>
                <a:spcPct val="100000"/>
              </a:lnSpc>
              <a:spcBef>
                <a:spcPts val="600"/>
              </a:spcBef>
              <a:spcAft>
                <a:spcPts val="0"/>
              </a:spcAft>
              <a:buClr>
                <a:schemeClr val="dk1"/>
              </a:buClr>
              <a:buSzPts val="3000"/>
              <a:buFont typeface="Arial"/>
              <a:buChar char="•"/>
            </a:pPr>
            <a:r>
              <a:rPr b="0" i="0" lang="en-US" sz="2000" u="none" cap="none" strike="noStrike">
                <a:solidFill>
                  <a:schemeClr val="dk1"/>
                </a:solidFill>
                <a:latin typeface="Times New Roman"/>
                <a:ea typeface="Times New Roman"/>
                <a:cs typeface="Times New Roman"/>
                <a:sym typeface="Times New Roman"/>
              </a:rPr>
              <a:t>Geographic location: anywhere</a:t>
            </a:r>
            <a:endParaRPr/>
          </a:p>
          <a:p>
            <a:pPr indent="-171450" lvl="0" marL="457200" marR="0" rtl="0" algn="l">
              <a:lnSpc>
                <a:spcPct val="100000"/>
              </a:lnSpc>
              <a:spcBef>
                <a:spcPts val="600"/>
              </a:spcBef>
              <a:spcAft>
                <a:spcPts val="300"/>
              </a:spcAft>
              <a:buClr>
                <a:schemeClr val="dk1"/>
              </a:buClr>
              <a:buSzPts val="2400"/>
              <a:buFont typeface="Arial"/>
              <a:buNone/>
            </a:pPr>
            <a:r>
              <a:t/>
            </a:r>
            <a:endParaRPr b="0" i="0" sz="1600" u="none" cap="none" strike="noStrike">
              <a:solidFill>
                <a:schemeClr val="dk1"/>
              </a:solidFill>
              <a:latin typeface="Calibri"/>
              <a:ea typeface="Calibri"/>
              <a:cs typeface="Calibri"/>
              <a:sym typeface="Calibri"/>
            </a:endParaRPr>
          </a:p>
        </p:txBody>
      </p:sp>
      <p:pic>
        <p:nvPicPr>
          <p:cNvPr id="1392" name="Google Shape;1392;p89"/>
          <p:cNvPicPr preferRelativeResize="0"/>
          <p:nvPr/>
        </p:nvPicPr>
        <p:blipFill rotWithShape="1">
          <a:blip r:embed="rId4">
            <a:alphaModFix/>
          </a:blip>
          <a:srcRect b="20287" l="5667" r="9698" t="24857"/>
          <a:stretch/>
        </p:blipFill>
        <p:spPr>
          <a:xfrm>
            <a:off x="5023844" y="430387"/>
            <a:ext cx="3339320" cy="38932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43" name="Google Shape;343;p9"/>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Introduction</a:t>
            </a:r>
            <a:endParaRPr/>
          </a:p>
        </p:txBody>
      </p:sp>
      <p:pic>
        <p:nvPicPr>
          <p:cNvPr id="344" name="Google Shape;344;p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345" name="Google Shape;345;p9"/>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346" name="Google Shape;346;p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347" name="Google Shape;347;p9"/>
          <p:cNvSpPr/>
          <p:nvPr/>
        </p:nvSpPr>
        <p:spPr>
          <a:xfrm>
            <a:off x="308343" y="947235"/>
            <a:ext cx="8474150" cy="37856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700"/>
              <a:buFont typeface="Arial"/>
              <a:buChar char="•"/>
            </a:pPr>
            <a:r>
              <a:rPr b="1" i="0" lang="en-US" sz="1800" u="none" cap="none" strike="noStrike">
                <a:solidFill>
                  <a:srgbClr val="000000"/>
                </a:solidFill>
                <a:latin typeface="Times New Roman"/>
                <a:ea typeface="Times New Roman"/>
                <a:cs typeface="Times New Roman"/>
                <a:sym typeface="Times New Roman"/>
              </a:rPr>
              <a:t>Data Communications  Telecommunication </a:t>
            </a:r>
            <a:r>
              <a:rPr b="0" i="0" lang="en-US" sz="1800" u="none" cap="none" strike="noStrike">
                <a:solidFill>
                  <a:srgbClr val="000000"/>
                </a:solidFill>
                <a:latin typeface="Times New Roman"/>
                <a:ea typeface="Times New Roman"/>
                <a:cs typeface="Times New Roman"/>
                <a:sym typeface="Times New Roman"/>
              </a:rPr>
              <a:t>– means communication at a distance. (“tele”, greek word for “far”)</a:t>
            </a:r>
            <a:endParaRPr/>
          </a:p>
          <a:p>
            <a:pPr indent="-285750" lvl="0" marL="285750" marR="0" rtl="0" algn="l">
              <a:lnSpc>
                <a:spcPct val="100000"/>
              </a:lnSpc>
              <a:spcBef>
                <a:spcPts val="1200"/>
              </a:spcBef>
              <a:spcAft>
                <a:spcPts val="0"/>
              </a:spcAft>
              <a:buClr>
                <a:srgbClr val="000000"/>
              </a:buClr>
              <a:buSzPts val="2700"/>
              <a:buFont typeface="Arial"/>
              <a:buChar char="•"/>
            </a:pPr>
            <a:r>
              <a:rPr b="1" i="0" lang="en-US" sz="1800" u="none" cap="none" strike="noStrike">
                <a:solidFill>
                  <a:srgbClr val="000000"/>
                </a:solidFill>
                <a:latin typeface="Times New Roman"/>
                <a:ea typeface="Times New Roman"/>
                <a:cs typeface="Times New Roman"/>
                <a:sym typeface="Times New Roman"/>
              </a:rPr>
              <a:t>Data </a:t>
            </a:r>
            <a:r>
              <a:rPr b="0" i="0" lang="en-US" sz="1800" u="none" cap="none" strike="noStrike">
                <a:solidFill>
                  <a:srgbClr val="000000"/>
                </a:solidFill>
                <a:latin typeface="Times New Roman"/>
                <a:ea typeface="Times New Roman"/>
                <a:cs typeface="Times New Roman"/>
                <a:sym typeface="Times New Roman"/>
              </a:rPr>
              <a:t>- refers to information presented in whatever form is agreed upon by the parties creating and using the data </a:t>
            </a:r>
            <a:endParaRPr/>
          </a:p>
          <a:p>
            <a:pPr indent="-285750" lvl="0" marL="285750" marR="0" rtl="0" algn="l">
              <a:lnSpc>
                <a:spcPct val="100000"/>
              </a:lnSpc>
              <a:spcBef>
                <a:spcPts val="1200"/>
              </a:spcBef>
              <a:spcAft>
                <a:spcPts val="0"/>
              </a:spcAft>
              <a:buClr>
                <a:srgbClr val="000000"/>
              </a:buClr>
              <a:buSzPts val="2700"/>
              <a:buFont typeface="Arial"/>
              <a:buChar char="•"/>
            </a:pPr>
            <a:r>
              <a:rPr b="1" i="0" lang="en-US" sz="1800" u="none" cap="none" strike="noStrike">
                <a:solidFill>
                  <a:srgbClr val="000000"/>
                </a:solidFill>
                <a:latin typeface="Times New Roman"/>
                <a:ea typeface="Times New Roman"/>
                <a:cs typeface="Times New Roman"/>
                <a:sym typeface="Times New Roman"/>
              </a:rPr>
              <a:t>Data Communication </a:t>
            </a:r>
            <a:r>
              <a:rPr b="0" i="0" lang="en-US" sz="1800" u="none" cap="none" strike="noStrike">
                <a:solidFill>
                  <a:srgbClr val="000000"/>
                </a:solidFill>
                <a:latin typeface="Times New Roman"/>
                <a:ea typeface="Times New Roman"/>
                <a:cs typeface="Times New Roman"/>
                <a:sym typeface="Times New Roman"/>
              </a:rPr>
              <a:t>- exchange of data between two devices via some form of transmission medium such as a wire cable </a:t>
            </a:r>
            <a:endParaRPr/>
          </a:p>
          <a:p>
            <a:pPr indent="-285750" lvl="0" marL="285750" marR="0" rtl="0" algn="l">
              <a:lnSpc>
                <a:spcPct val="100000"/>
              </a:lnSpc>
              <a:spcBef>
                <a:spcPts val="120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Data is a collection of facts. Information is how you understand those facts in context</a:t>
            </a:r>
            <a:endParaRPr/>
          </a:p>
          <a:p>
            <a:pPr indent="-285750" lvl="0" marL="285750" marR="0" rtl="0" algn="l">
              <a:lnSpc>
                <a:spcPct val="100000"/>
              </a:lnSpc>
              <a:spcBef>
                <a:spcPts val="120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Data is unorganized, while information is structured or organized</a:t>
            </a:r>
            <a:endParaRPr/>
          </a:p>
          <a:p>
            <a:pPr indent="-285750" lvl="0" marL="285750" marR="0" rtl="0" algn="l">
              <a:lnSpc>
                <a:spcPct val="100000"/>
              </a:lnSpc>
              <a:spcBef>
                <a:spcPts val="120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Data is not typically useful on its own, but information is</a:t>
            </a:r>
            <a:endParaRPr/>
          </a:p>
          <a:p>
            <a:pPr indent="-285750" lvl="0" marL="285750" marR="0" rtl="0" algn="l">
              <a:lnSpc>
                <a:spcPct val="100000"/>
              </a:lnSpc>
              <a:spcBef>
                <a:spcPts val="1200"/>
              </a:spcBef>
              <a:spcAft>
                <a:spcPts val="0"/>
              </a:spcAft>
              <a:buClr>
                <a:srgbClr val="000000"/>
              </a:buClr>
              <a:buSzPts val="2700"/>
              <a:buFont typeface="Arial"/>
              <a:buChar char="•"/>
            </a:pPr>
            <a:r>
              <a:rPr b="0" i="0" lang="en-US" sz="1800" u="none" cap="none" strike="noStrike">
                <a:solidFill>
                  <a:srgbClr val="000000"/>
                </a:solidFill>
                <a:latin typeface="Times New Roman"/>
                <a:ea typeface="Times New Roman"/>
                <a:cs typeface="Times New Roman"/>
                <a:sym typeface="Times New Roman"/>
              </a:rPr>
              <a:t>Information depends on data</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9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00" name="Google Shape;1400;p90"/>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Types of Networks</a:t>
            </a:r>
            <a:endParaRPr/>
          </a:p>
        </p:txBody>
      </p:sp>
      <p:pic>
        <p:nvPicPr>
          <p:cNvPr id="1401" name="Google Shape;1401;p90"/>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402" name="Google Shape;1402;p90"/>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03" name="Google Shape;1403;p9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404" name="Google Shape;1404;p90"/>
          <p:cNvSpPr txBox="1"/>
          <p:nvPr/>
        </p:nvSpPr>
        <p:spPr>
          <a:xfrm>
            <a:off x="411328" y="933801"/>
            <a:ext cx="3812538" cy="3682668"/>
          </a:xfrm>
          <a:prstGeom prst="rect">
            <a:avLst/>
          </a:prstGeom>
          <a:noFill/>
          <a:ln>
            <a:noFill/>
          </a:ln>
        </p:spPr>
        <p:txBody>
          <a:bodyPr anchorCtr="0" anchor="t" bIns="34275" lIns="0" spcFirstLastPara="1" rIns="0" wrap="square" tIns="34275">
            <a:noAutofit/>
          </a:bodyPr>
          <a:lstStyle/>
          <a:p>
            <a:pPr indent="0" lvl="0" marL="0" marR="0" rtl="0" algn="l">
              <a:lnSpc>
                <a:spcPct val="80000"/>
              </a:lnSpc>
              <a:spcBef>
                <a:spcPts val="900"/>
              </a:spcBef>
              <a:spcAft>
                <a:spcPts val="0"/>
              </a:spcAft>
              <a:buClr>
                <a:srgbClr val="CC0000"/>
              </a:buClr>
              <a:buSzPts val="1500"/>
              <a:buFont typeface="Calibri"/>
              <a:buNone/>
            </a:pPr>
            <a:r>
              <a:rPr b="0" i="0" lang="en-US" sz="2400" u="none" cap="none" strike="noStrike">
                <a:solidFill>
                  <a:schemeClr val="dk1"/>
                </a:solidFill>
                <a:latin typeface="Times New Roman"/>
                <a:ea typeface="Times New Roman"/>
                <a:cs typeface="Times New Roman"/>
                <a:sym typeface="Times New Roman"/>
              </a:rPr>
              <a:t>Classification of interconnected processors:</a:t>
            </a:r>
            <a:endParaRPr/>
          </a:p>
          <a:p>
            <a:pPr indent="-323850" lvl="0" marL="457200" marR="0" rtl="0" algn="l">
              <a:lnSpc>
                <a:spcPct val="150000"/>
              </a:lnSpc>
              <a:spcBef>
                <a:spcPts val="900"/>
              </a:spcBef>
              <a:spcAft>
                <a:spcPts val="0"/>
              </a:spcAft>
              <a:buClr>
                <a:schemeClr val="dk1"/>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Personal area networks (PAN)</a:t>
            </a:r>
            <a:endParaRPr/>
          </a:p>
          <a:p>
            <a:pPr indent="-323850" lvl="0" marL="457200" marR="0" rtl="0" algn="l">
              <a:lnSpc>
                <a:spcPct val="150000"/>
              </a:lnSpc>
              <a:spcBef>
                <a:spcPts val="900"/>
              </a:spcBef>
              <a:spcAft>
                <a:spcPts val="0"/>
              </a:spcAft>
              <a:buClr>
                <a:schemeClr val="dk1"/>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Local area networks (LAN)</a:t>
            </a:r>
            <a:endParaRPr/>
          </a:p>
          <a:p>
            <a:pPr indent="-323850" lvl="0" marL="457200" marR="0" rtl="0" algn="l">
              <a:lnSpc>
                <a:spcPct val="150000"/>
              </a:lnSpc>
              <a:spcBef>
                <a:spcPts val="900"/>
              </a:spcBef>
              <a:spcAft>
                <a:spcPts val="0"/>
              </a:spcAft>
              <a:buClr>
                <a:schemeClr val="dk1"/>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Metropolitan area networks (MAN)</a:t>
            </a:r>
            <a:endParaRPr/>
          </a:p>
          <a:p>
            <a:pPr indent="-323850" lvl="0" marL="457200" marR="0" rtl="0" algn="l">
              <a:lnSpc>
                <a:spcPct val="150000"/>
              </a:lnSpc>
              <a:spcBef>
                <a:spcPts val="900"/>
              </a:spcBef>
              <a:spcAft>
                <a:spcPts val="0"/>
              </a:spcAft>
              <a:buClr>
                <a:schemeClr val="dk1"/>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Wide are networks (WAN)</a:t>
            </a:r>
            <a:endParaRPr/>
          </a:p>
          <a:p>
            <a:pPr indent="-323850" lvl="0" marL="457200" marR="0" rtl="0" algn="l">
              <a:lnSpc>
                <a:spcPct val="150000"/>
              </a:lnSpc>
              <a:spcBef>
                <a:spcPts val="900"/>
              </a:spcBef>
              <a:spcAft>
                <a:spcPts val="0"/>
              </a:spcAft>
              <a:buClr>
                <a:schemeClr val="dk1"/>
              </a:buClr>
              <a:buSzPts val="2700"/>
              <a:buFont typeface="Arial"/>
              <a:buChar char="•"/>
            </a:pPr>
            <a:r>
              <a:rPr b="0" i="0" lang="en-US" sz="1800" u="none" cap="none" strike="noStrike">
                <a:solidFill>
                  <a:schemeClr val="dk1"/>
                </a:solidFill>
                <a:latin typeface="Times New Roman"/>
                <a:ea typeface="Times New Roman"/>
                <a:cs typeface="Times New Roman"/>
                <a:sym typeface="Times New Roman"/>
              </a:rPr>
              <a:t>Ad-hoc network</a:t>
            </a:r>
            <a:endParaRPr/>
          </a:p>
          <a:p>
            <a:pPr indent="-171450" lvl="0" marL="457200" marR="0" rtl="0" algn="l">
              <a:lnSpc>
                <a:spcPct val="100000"/>
              </a:lnSpc>
              <a:spcBef>
                <a:spcPts val="300"/>
              </a:spcBef>
              <a:spcAft>
                <a:spcPts val="300"/>
              </a:spcAft>
              <a:buClr>
                <a:schemeClr val="dk1"/>
              </a:buClr>
              <a:buSzPts val="2400"/>
              <a:buFont typeface="Arial"/>
              <a:buNone/>
            </a:pPr>
            <a:r>
              <a:t/>
            </a:r>
            <a:endParaRPr b="0" i="0" sz="1600" u="none" cap="none" strike="noStrike">
              <a:solidFill>
                <a:schemeClr val="dk1"/>
              </a:solidFill>
              <a:latin typeface="Calibri"/>
              <a:ea typeface="Calibri"/>
              <a:cs typeface="Calibri"/>
              <a:sym typeface="Calibri"/>
            </a:endParaRPr>
          </a:p>
        </p:txBody>
      </p:sp>
      <p:pic>
        <p:nvPicPr>
          <p:cNvPr id="1405" name="Google Shape;1405;p90"/>
          <p:cNvPicPr preferRelativeResize="0"/>
          <p:nvPr/>
        </p:nvPicPr>
        <p:blipFill rotWithShape="1">
          <a:blip r:embed="rId4">
            <a:alphaModFix/>
          </a:blip>
          <a:srcRect b="0" l="0" r="0" t="0"/>
          <a:stretch/>
        </p:blipFill>
        <p:spPr>
          <a:xfrm>
            <a:off x="4603951" y="933801"/>
            <a:ext cx="3512414" cy="34823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9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13" name="Google Shape;1413;p91"/>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Personal Area Network (PAN)</a:t>
            </a:r>
            <a:endParaRPr/>
          </a:p>
        </p:txBody>
      </p:sp>
      <p:pic>
        <p:nvPicPr>
          <p:cNvPr id="1414" name="Google Shape;1414;p91"/>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415" name="Google Shape;1415;p91"/>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16" name="Google Shape;1416;p9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417" name="Google Shape;1417;p91"/>
          <p:cNvPicPr preferRelativeResize="0"/>
          <p:nvPr/>
        </p:nvPicPr>
        <p:blipFill rotWithShape="1">
          <a:blip r:embed="rId4">
            <a:alphaModFix/>
          </a:blip>
          <a:srcRect b="0" l="0" r="0" t="0"/>
          <a:stretch/>
        </p:blipFill>
        <p:spPr>
          <a:xfrm>
            <a:off x="1893704" y="807243"/>
            <a:ext cx="4107656" cy="352901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9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25" name="Google Shape;1425;p92"/>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Local Area Network (LAN)</a:t>
            </a:r>
            <a:endParaRPr/>
          </a:p>
        </p:txBody>
      </p:sp>
      <p:pic>
        <p:nvPicPr>
          <p:cNvPr id="1426" name="Google Shape;1426;p92"/>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427" name="Google Shape;1427;p92"/>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28" name="Google Shape;1428;p9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sp>
        <p:nvSpPr>
          <p:cNvPr id="1429" name="Google Shape;1429;p92"/>
          <p:cNvSpPr txBox="1"/>
          <p:nvPr/>
        </p:nvSpPr>
        <p:spPr>
          <a:xfrm>
            <a:off x="822960" y="1384301"/>
            <a:ext cx="7543800" cy="301752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imes New Roman"/>
                <a:ea typeface="Times New Roman"/>
                <a:cs typeface="Times New Roman"/>
                <a:sym typeface="Times New Roman"/>
              </a:rPr>
              <a:t>Wireless and Wired LAN </a:t>
            </a:r>
            <a:endParaRPr/>
          </a:p>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imes New Roman"/>
                <a:ea typeface="Times New Roman"/>
                <a:cs typeface="Times New Roman"/>
                <a:sym typeface="Times New Roman"/>
              </a:rPr>
              <a:t>(a) 802.11                                       (b) Switched Ethernet</a:t>
            </a:r>
            <a:endParaRPr/>
          </a:p>
        </p:txBody>
      </p:sp>
      <p:pic>
        <p:nvPicPr>
          <p:cNvPr id="1430" name="Google Shape;1430;p92"/>
          <p:cNvPicPr preferRelativeResize="0"/>
          <p:nvPr/>
        </p:nvPicPr>
        <p:blipFill rotWithShape="1">
          <a:blip r:embed="rId4">
            <a:alphaModFix/>
          </a:blip>
          <a:srcRect b="0" l="0" r="0" t="0"/>
          <a:stretch/>
        </p:blipFill>
        <p:spPr>
          <a:xfrm>
            <a:off x="400050" y="2343150"/>
            <a:ext cx="8343900" cy="27146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9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38" name="Google Shape;1438;p93"/>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Metropolitan Area Network(MAN): based on cable TV</a:t>
            </a:r>
            <a:endParaRPr/>
          </a:p>
        </p:txBody>
      </p:sp>
      <p:pic>
        <p:nvPicPr>
          <p:cNvPr id="1439" name="Google Shape;1439;p93"/>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440" name="Google Shape;1440;p9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41" name="Google Shape;1441;p9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442" name="Google Shape;1442;p93"/>
          <p:cNvPicPr preferRelativeResize="0"/>
          <p:nvPr/>
        </p:nvPicPr>
        <p:blipFill rotWithShape="1">
          <a:blip r:embed="rId4">
            <a:alphaModFix/>
          </a:blip>
          <a:srcRect b="0" l="0" r="0" t="0"/>
          <a:stretch/>
        </p:blipFill>
        <p:spPr>
          <a:xfrm>
            <a:off x="1148576" y="1264689"/>
            <a:ext cx="6445406" cy="323831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9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50" name="Google Shape;1450;p94"/>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Wide Area Network (WAN)</a:t>
            </a:r>
            <a:endParaRPr/>
          </a:p>
        </p:txBody>
      </p:sp>
      <p:pic>
        <p:nvPicPr>
          <p:cNvPr id="1451" name="Google Shape;1451;p94"/>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452" name="Google Shape;1452;p9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53" name="Google Shape;1453;p9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454" name="Google Shape;1454;p94"/>
          <p:cNvPicPr preferRelativeResize="0"/>
          <p:nvPr/>
        </p:nvPicPr>
        <p:blipFill rotWithShape="1">
          <a:blip r:embed="rId4">
            <a:alphaModFix/>
          </a:blip>
          <a:srcRect b="0" l="0" r="0" t="0"/>
          <a:stretch/>
        </p:blipFill>
        <p:spPr>
          <a:xfrm>
            <a:off x="1928813" y="1433750"/>
            <a:ext cx="5286375" cy="3377752"/>
          </a:xfrm>
          <a:prstGeom prst="rect">
            <a:avLst/>
          </a:prstGeom>
          <a:noFill/>
          <a:ln>
            <a:noFill/>
          </a:ln>
        </p:spPr>
      </p:pic>
      <p:sp>
        <p:nvSpPr>
          <p:cNvPr id="1455" name="Google Shape;1455;p94"/>
          <p:cNvSpPr txBox="1"/>
          <p:nvPr/>
        </p:nvSpPr>
        <p:spPr>
          <a:xfrm>
            <a:off x="1143000" y="902732"/>
            <a:ext cx="6858000" cy="3429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WAN: connects three branch offices in Australia</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9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63" name="Google Shape;1463;p95"/>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Ad-hoc Network</a:t>
            </a:r>
            <a:endParaRPr/>
          </a:p>
        </p:txBody>
      </p:sp>
      <p:pic>
        <p:nvPicPr>
          <p:cNvPr id="1464" name="Google Shape;1464;p9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465" name="Google Shape;1465;p95"/>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66" name="Google Shape;1466;p9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467" name="Google Shape;1467;p95"/>
          <p:cNvPicPr preferRelativeResize="0"/>
          <p:nvPr/>
        </p:nvPicPr>
        <p:blipFill rotWithShape="1">
          <a:blip r:embed="rId4">
            <a:alphaModFix/>
          </a:blip>
          <a:srcRect b="0" l="0" r="0" t="0"/>
          <a:stretch/>
        </p:blipFill>
        <p:spPr>
          <a:xfrm>
            <a:off x="1600200" y="1092764"/>
            <a:ext cx="5736673" cy="295797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9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75" name="Google Shape;1475;p96"/>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Comparision of LAN, MAN, WAN</a:t>
            </a:r>
            <a:endParaRPr/>
          </a:p>
        </p:txBody>
      </p:sp>
      <p:pic>
        <p:nvPicPr>
          <p:cNvPr id="1476" name="Google Shape;1476;p96"/>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477" name="Google Shape;1477;p96"/>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78" name="Google Shape;1478;p9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graphicFrame>
        <p:nvGraphicFramePr>
          <p:cNvPr id="1479" name="Google Shape;1479;p96"/>
          <p:cNvGraphicFramePr/>
          <p:nvPr/>
        </p:nvGraphicFramePr>
        <p:xfrm>
          <a:off x="635870" y="786378"/>
          <a:ext cx="3000000" cy="3000000"/>
        </p:xfrm>
        <a:graphic>
          <a:graphicData uri="http://schemas.openxmlformats.org/drawingml/2006/table">
            <a:tbl>
              <a:tblPr>
                <a:noFill/>
                <a:tableStyleId>{DD82B272-F18B-4CFE-8B3C-8FAF264B03EC}</a:tableStyleId>
              </a:tblPr>
              <a:tblGrid>
                <a:gridCol w="512700"/>
                <a:gridCol w="1003600"/>
                <a:gridCol w="2286000"/>
                <a:gridCol w="1895700"/>
                <a:gridCol w="2253800"/>
              </a:tblGrid>
              <a:tr h="1381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Sr.No.</a:t>
                      </a:r>
                      <a:endParaRPr/>
                    </a:p>
                  </a:txBody>
                  <a:tcPr marT="23575" marB="23575" marR="23575" marL="235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Key</a:t>
                      </a:r>
                      <a:endParaRPr/>
                    </a:p>
                  </a:txBody>
                  <a:tcPr marT="23575" marB="23575" marR="23575" marL="235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LAN</a:t>
                      </a:r>
                      <a:endParaRPr/>
                    </a:p>
                  </a:txBody>
                  <a:tcPr marT="23575" marB="23575" marR="23575" marL="235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MAN</a:t>
                      </a:r>
                      <a:endParaRPr/>
                    </a:p>
                  </a:txBody>
                  <a:tcPr marT="23575" marB="23575" marR="23575" marL="235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WAN</a:t>
                      </a:r>
                      <a:endParaRPr/>
                    </a:p>
                  </a:txBody>
                  <a:tcPr marT="23575" marB="23575" marR="23575" marL="235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EEEEE"/>
                    </a:solidFill>
                  </a:tcPr>
                </a:tc>
              </a:tr>
              <a:tr h="46032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Definition</a:t>
                      </a:r>
                      <a:endParaRPr sz="1200" u="none" cap="none" strike="noStrike">
                        <a:latin typeface="Times New Roman"/>
                        <a:ea typeface="Times New Roman"/>
                        <a:cs typeface="Times New Roman"/>
                        <a:sym typeface="Times New Roman"/>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LAN stands for Local Area Network.</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MAN stands for Metropolitan Area Network.</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WAN stands for Wide Area Network.</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6032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2</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Ownership</a:t>
                      </a:r>
                      <a:endParaRPr sz="1200" u="none" cap="none" strike="noStrike">
                        <a:latin typeface="Times New Roman"/>
                        <a:ea typeface="Times New Roman"/>
                        <a:cs typeface="Times New Roman"/>
                        <a:sym typeface="Times New Roman"/>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LAN is often owned by private organizations.</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MAN ownership can be private or public.</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WAN ownership can be private or public.</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9922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Speed</a:t>
                      </a:r>
                      <a:endParaRPr sz="1200" u="none" cap="none" strike="noStrike">
                        <a:latin typeface="Times New Roman"/>
                        <a:ea typeface="Times New Roman"/>
                        <a:cs typeface="Times New Roman"/>
                        <a:sym typeface="Times New Roman"/>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LAN speed is quiet high.</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MAN speed is average.</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WAN speed is lower than that of LAN.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6032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4</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Delay</a:t>
                      </a:r>
                      <a:endParaRPr sz="1200" u="none" cap="none" strike="noStrike">
                        <a:latin typeface="Times New Roman"/>
                        <a:ea typeface="Times New Roman"/>
                        <a:cs typeface="Times New Roman"/>
                        <a:sym typeface="Times New Roman"/>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Network Propagation Delay is short in LAN.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Network Propagation Delay is moderate in MAN.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Network Propagation Delay is longer in WAN.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409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5</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Congestion</a:t>
                      </a:r>
                      <a:endParaRPr sz="1200" u="none" cap="none" strike="noStrike">
                        <a:latin typeface="Times New Roman"/>
                        <a:ea typeface="Times New Roman"/>
                        <a:cs typeface="Times New Roman"/>
                        <a:sym typeface="Times New Roman"/>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LAN has low congestion as compared to WAN.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MAN has higher congestion than LAN.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WAN has higher congestion than both MAN and LAN.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409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6</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Fault Tolerance</a:t>
                      </a:r>
                      <a:endParaRPr sz="1200" u="none" cap="none" strike="noStrike">
                        <a:latin typeface="Times New Roman"/>
                        <a:ea typeface="Times New Roman"/>
                        <a:cs typeface="Times New Roman"/>
                        <a:sym typeface="Times New Roman"/>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Fault Tolerance of LAN is higher than WAN.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Fault Tolerance of MAN is lower than LAN.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Fault Tolerance of WAN is lower than both LAN and MAN.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7825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7</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Maintenance</a:t>
                      </a:r>
                      <a:endParaRPr sz="1200" u="none" cap="none" strike="noStrike">
                        <a:latin typeface="Times New Roman"/>
                        <a:ea typeface="Times New Roman"/>
                        <a:cs typeface="Times New Roman"/>
                        <a:sym typeface="Times New Roman"/>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Designing and maintaining LAN is easy and less costly than WAN.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Designing and maintaining WAN is complex and more costly than LAN.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Designing and maintaining WAN is complex and more costly than both LAN and MAN.</a:t>
                      </a:r>
                      <a:endParaRPr/>
                    </a:p>
                  </a:txBody>
                  <a:tcPr marT="23575" marB="23575" marR="23575" marL="2357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9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87" name="Google Shape;1487;p97"/>
          <p:cNvSpPr/>
          <p:nvPr/>
        </p:nvSpPr>
        <p:spPr>
          <a:xfrm>
            <a:off x="780836" y="230040"/>
            <a:ext cx="7646230" cy="85162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Uses of Computer Networks</a:t>
            </a:r>
            <a:endParaRPr/>
          </a:p>
        </p:txBody>
      </p:sp>
      <p:pic>
        <p:nvPicPr>
          <p:cNvPr id="1488" name="Google Shape;1488;p97"/>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489" name="Google Shape;1489;p97"/>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90" name="Google Shape;1490;p9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SY BTech    Semester-3               2022-23</a:t>
            </a:r>
            <a:endParaRPr b="1" sz="800">
              <a:solidFill>
                <a:schemeClr val="dk1"/>
              </a:solidFill>
              <a:latin typeface="Times New Roman"/>
              <a:ea typeface="Times New Roman"/>
              <a:cs typeface="Times New Roman"/>
              <a:sym typeface="Times New Roman"/>
            </a:endParaRPr>
          </a:p>
        </p:txBody>
      </p:sp>
      <p:pic>
        <p:nvPicPr>
          <p:cNvPr id="1491" name="Google Shape;1491;p97"/>
          <p:cNvPicPr preferRelativeResize="0"/>
          <p:nvPr/>
        </p:nvPicPr>
        <p:blipFill rotWithShape="1">
          <a:blip r:embed="rId4">
            <a:alphaModFix/>
          </a:blip>
          <a:srcRect b="0" l="0" r="0" t="0"/>
          <a:stretch/>
        </p:blipFill>
        <p:spPr>
          <a:xfrm>
            <a:off x="972681" y="1525088"/>
            <a:ext cx="3801475" cy="3202785"/>
          </a:xfrm>
          <a:prstGeom prst="rect">
            <a:avLst/>
          </a:prstGeom>
          <a:noFill/>
          <a:ln>
            <a:noFill/>
          </a:ln>
        </p:spPr>
      </p:pic>
      <p:pic>
        <p:nvPicPr>
          <p:cNvPr id="1492" name="Google Shape;1492;p97"/>
          <p:cNvPicPr preferRelativeResize="0"/>
          <p:nvPr/>
        </p:nvPicPr>
        <p:blipFill rotWithShape="1">
          <a:blip r:embed="rId5">
            <a:alphaModFix/>
          </a:blip>
          <a:srcRect b="0" l="0" r="0" t="0"/>
          <a:stretch/>
        </p:blipFill>
        <p:spPr>
          <a:xfrm>
            <a:off x="5100277" y="1804947"/>
            <a:ext cx="3699556" cy="2643066"/>
          </a:xfrm>
          <a:prstGeom prst="rect">
            <a:avLst/>
          </a:prstGeom>
          <a:noFill/>
          <a:ln>
            <a:noFill/>
          </a:ln>
        </p:spPr>
      </p:pic>
      <p:sp>
        <p:nvSpPr>
          <p:cNvPr id="1493" name="Google Shape;1493;p97"/>
          <p:cNvSpPr txBox="1"/>
          <p:nvPr/>
        </p:nvSpPr>
        <p:spPr>
          <a:xfrm>
            <a:off x="972681" y="1148356"/>
            <a:ext cx="3485018" cy="376732"/>
          </a:xfrm>
          <a:prstGeom prst="rect">
            <a:avLst/>
          </a:prstGeom>
          <a:noFill/>
          <a:ln>
            <a:noFill/>
          </a:ln>
        </p:spPr>
        <p:txBody>
          <a:bodyPr anchorCtr="0" anchor="t" bIns="45700" lIns="91425" spcFirstLastPara="1" rIns="91425" wrap="square" tIns="45700">
            <a:normAutofit fontScale="92500" lnSpcReduction="10000"/>
          </a:bodyPr>
          <a:lstStyle/>
          <a:p>
            <a:pPr indent="-342947" lvl="0" marL="342900" marR="0" rtl="0" algn="l">
              <a:lnSpc>
                <a:spcPct val="100000"/>
              </a:lnSpc>
              <a:spcBef>
                <a:spcPts val="0"/>
              </a:spcBef>
              <a:spcAft>
                <a:spcPts val="0"/>
              </a:spcAft>
              <a:buClr>
                <a:schemeClr val="dk1"/>
              </a:buClr>
              <a:buSzPct val="150000"/>
              <a:buFont typeface="Arial"/>
              <a:buChar char="•"/>
            </a:pPr>
            <a:r>
              <a:rPr b="0" i="0" lang="en-US" sz="2100" u="none" cap="none" strike="noStrike">
                <a:solidFill>
                  <a:schemeClr val="dk1"/>
                </a:solidFill>
                <a:latin typeface="Times New Roman"/>
                <a:ea typeface="Times New Roman"/>
                <a:cs typeface="Times New Roman"/>
                <a:sym typeface="Times New Roman"/>
              </a:rPr>
              <a:t>Business Applications</a:t>
            </a:r>
            <a:endParaRPr/>
          </a:p>
        </p:txBody>
      </p:sp>
      <p:sp>
        <p:nvSpPr>
          <p:cNvPr id="1494" name="Google Shape;1494;p97"/>
          <p:cNvSpPr txBox="1"/>
          <p:nvPr/>
        </p:nvSpPr>
        <p:spPr>
          <a:xfrm>
            <a:off x="5100277" y="910907"/>
            <a:ext cx="3485018" cy="851629"/>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marR="0" rtl="0" algn="l">
              <a:lnSpc>
                <a:spcPct val="100000"/>
              </a:lnSpc>
              <a:spcBef>
                <a:spcPts val="0"/>
              </a:spcBef>
              <a:spcAft>
                <a:spcPts val="0"/>
              </a:spcAft>
              <a:buClr>
                <a:schemeClr val="dk1"/>
              </a:buClr>
              <a:buSzPct val="150000"/>
              <a:buFont typeface="Arial"/>
              <a:buChar char="•"/>
            </a:pPr>
            <a:r>
              <a:rPr b="0" i="0" lang="en-US" sz="3800" u="none" cap="none" strike="noStrike">
                <a:solidFill>
                  <a:schemeClr val="dk1"/>
                </a:solidFill>
                <a:latin typeface="Times New Roman"/>
                <a:ea typeface="Times New Roman"/>
                <a:cs typeface="Times New Roman"/>
                <a:sym typeface="Times New Roman"/>
              </a:rPr>
              <a:t>Business Applications </a:t>
            </a:r>
            <a:r>
              <a:rPr b="0" i="0" lang="en-US" sz="3800" u="none" cap="none" strike="noStrike">
                <a:solidFill>
                  <a:srgbClr val="000000"/>
                </a:solidFill>
                <a:latin typeface="Times New Roman"/>
                <a:ea typeface="Times New Roman"/>
                <a:cs typeface="Times New Roman"/>
                <a:sym typeface="Times New Roman"/>
              </a:rPr>
              <a:t>Home Applications: P2P having no fixed clients &amp; servers</a:t>
            </a:r>
            <a:endParaRPr/>
          </a:p>
          <a:p>
            <a:pPr indent="-247935" lvl="0" marL="342900" marR="0" rtl="0" algn="l">
              <a:lnSpc>
                <a:spcPct val="100000"/>
              </a:lnSpc>
              <a:spcBef>
                <a:spcPts val="0"/>
              </a:spcBef>
              <a:spcAft>
                <a:spcPts val="0"/>
              </a:spcAft>
              <a:buClr>
                <a:schemeClr val="dk1"/>
              </a:buClr>
              <a:buSzPct val="150000"/>
              <a:buFont typeface="Arial"/>
              <a:buNone/>
            </a:pPr>
            <a:r>
              <a:t/>
            </a:r>
            <a:endParaRPr b="0" i="0" sz="2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98"/>
          <p:cNvSpPr txBox="1"/>
          <p:nvPr>
            <p:ph type="title"/>
          </p:nvPr>
        </p:nvSpPr>
        <p:spPr>
          <a:xfrm>
            <a:off x="1257300" y="205979"/>
            <a:ext cx="7429501" cy="85725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US" sz="2700">
                <a:latin typeface="Arial"/>
                <a:ea typeface="Arial"/>
                <a:cs typeface="Arial"/>
                <a:sym typeface="Arial"/>
              </a:rPr>
              <a:t>Uses of Computer Networks</a:t>
            </a:r>
            <a:endParaRPr/>
          </a:p>
        </p:txBody>
      </p:sp>
      <p:sp>
        <p:nvSpPr>
          <p:cNvPr id="1500" name="Google Shape;1500;p98"/>
          <p:cNvSpPr txBox="1"/>
          <p:nvPr>
            <p:ph idx="1" type="body"/>
          </p:nvPr>
        </p:nvSpPr>
        <p:spPr>
          <a:xfrm>
            <a:off x="1162050" y="1264206"/>
            <a:ext cx="4286250" cy="1041308"/>
          </a:xfrm>
          <a:prstGeom prst="rect">
            <a:avLst/>
          </a:prstGeom>
          <a:noFill/>
          <a:ln>
            <a:noFill/>
          </a:ln>
        </p:spPr>
        <p:txBody>
          <a:bodyPr anchorCtr="0" anchor="t" bIns="34275" lIns="0" spcFirstLastPara="1" rIns="0" wrap="square" tIns="34275">
            <a:normAutofit/>
          </a:bodyPr>
          <a:lstStyle/>
          <a:p>
            <a:pPr indent="-317500" lvl="0" marL="457200" rtl="0" algn="l">
              <a:lnSpc>
                <a:spcPct val="90000"/>
              </a:lnSpc>
              <a:spcBef>
                <a:spcPts val="900"/>
              </a:spcBef>
              <a:spcAft>
                <a:spcPts val="0"/>
              </a:spcAft>
              <a:buClr>
                <a:schemeClr val="dk1"/>
              </a:buClr>
              <a:buSzPts val="3000"/>
              <a:buFont typeface="Arial"/>
              <a:buChar char="•"/>
            </a:pPr>
            <a:r>
              <a:rPr lang="en-US" sz="2000">
                <a:latin typeface="Times New Roman"/>
                <a:ea typeface="Times New Roman"/>
                <a:cs typeface="Times New Roman"/>
                <a:sym typeface="Times New Roman"/>
              </a:rPr>
              <a:t>Mobile Users: Combinations of wireless networks and mobile computing</a:t>
            </a:r>
            <a:endParaRPr/>
          </a:p>
        </p:txBody>
      </p:sp>
      <p:pic>
        <p:nvPicPr>
          <p:cNvPr id="1501" name="Google Shape;1501;p98"/>
          <p:cNvPicPr preferRelativeResize="0"/>
          <p:nvPr/>
        </p:nvPicPr>
        <p:blipFill rotWithShape="1">
          <a:blip r:embed="rId3">
            <a:alphaModFix/>
          </a:blip>
          <a:srcRect b="0" l="0" r="0" t="0"/>
          <a:stretch/>
        </p:blipFill>
        <p:spPr>
          <a:xfrm>
            <a:off x="1428750" y="2171700"/>
            <a:ext cx="4019550" cy="2595564"/>
          </a:xfrm>
          <a:prstGeom prst="rect">
            <a:avLst/>
          </a:prstGeom>
          <a:noFill/>
          <a:ln>
            <a:noFill/>
          </a:ln>
        </p:spPr>
      </p:pic>
      <p:sp>
        <p:nvSpPr>
          <p:cNvPr id="1502" name="Google Shape;1502;p9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503" name="Google Shape;1503;p9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 Unit I</a:t>
            </a:r>
            <a:endParaRPr/>
          </a:p>
        </p:txBody>
      </p:sp>
      <p:sp>
        <p:nvSpPr>
          <p:cNvPr id="1504" name="Google Shape;1504;p9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05" name="Google Shape;1505;p98"/>
          <p:cNvSpPr txBox="1"/>
          <p:nvPr/>
        </p:nvSpPr>
        <p:spPr>
          <a:xfrm>
            <a:off x="5898995" y="1400498"/>
            <a:ext cx="2787806" cy="3107071"/>
          </a:xfrm>
          <a:prstGeom prst="rect">
            <a:avLst/>
          </a:prstGeom>
          <a:noFill/>
          <a:ln>
            <a:noFill/>
          </a:ln>
        </p:spPr>
        <p:txBody>
          <a:bodyPr anchorCtr="0" anchor="t" bIns="34275" lIns="68575" spcFirstLastPara="1" rIns="68575" wrap="square" tIns="34275">
            <a:normAutofit/>
          </a:bodyPr>
          <a:lstStyle/>
          <a:p>
            <a:pPr indent="-342900" lvl="0" marL="342900" marR="0" rtl="0" algn="l">
              <a:lnSpc>
                <a:spcPct val="100000"/>
              </a:lnSpc>
              <a:spcBef>
                <a:spcPts val="0"/>
              </a:spcBef>
              <a:spcAft>
                <a:spcPts val="0"/>
              </a:spcAft>
              <a:buClr>
                <a:schemeClr val="dk1"/>
              </a:buClr>
              <a:buSzPts val="3150"/>
              <a:buFont typeface="Arial"/>
              <a:buChar char="•"/>
            </a:pPr>
            <a:r>
              <a:rPr b="0" i="0" lang="en-US" sz="2100" u="none" cap="none" strike="noStrike">
                <a:solidFill>
                  <a:schemeClr val="dk1"/>
                </a:solidFill>
                <a:latin typeface="Times New Roman"/>
                <a:ea typeface="Times New Roman"/>
                <a:cs typeface="Times New Roman"/>
                <a:sym typeface="Times New Roman"/>
              </a:rPr>
              <a:t>Social Issues</a:t>
            </a:r>
            <a:endParaRPr/>
          </a:p>
          <a:p>
            <a:pPr indent="-342900" lvl="2" marL="642938" marR="0" rtl="0" algn="l">
              <a:lnSpc>
                <a:spcPct val="100000"/>
              </a:lnSpc>
              <a:spcBef>
                <a:spcPts val="420"/>
              </a:spcBef>
              <a:spcAft>
                <a:spcPts val="0"/>
              </a:spcAft>
              <a:buClr>
                <a:schemeClr val="dk1"/>
              </a:buClr>
              <a:buSzPts val="3150"/>
              <a:buFont typeface="Arial"/>
              <a:buChar char="•"/>
            </a:pPr>
            <a:r>
              <a:rPr b="0" i="0" lang="en-US" sz="2100" u="none" cap="none" strike="noStrike">
                <a:solidFill>
                  <a:schemeClr val="dk1"/>
                </a:solidFill>
                <a:latin typeface="Times New Roman"/>
                <a:ea typeface="Times New Roman"/>
                <a:cs typeface="Times New Roman"/>
                <a:sym typeface="Times New Roman"/>
              </a:rPr>
              <a:t>Network neutrality</a:t>
            </a:r>
            <a:endParaRPr/>
          </a:p>
          <a:p>
            <a:pPr indent="-342900" lvl="2" marL="642938" marR="0" rtl="0" algn="l">
              <a:lnSpc>
                <a:spcPct val="100000"/>
              </a:lnSpc>
              <a:spcBef>
                <a:spcPts val="420"/>
              </a:spcBef>
              <a:spcAft>
                <a:spcPts val="0"/>
              </a:spcAft>
              <a:buClr>
                <a:schemeClr val="dk1"/>
              </a:buClr>
              <a:buSzPts val="3150"/>
              <a:buFont typeface="Arial"/>
              <a:buChar char="•"/>
            </a:pPr>
            <a:r>
              <a:rPr b="0" i="0" lang="en-US" sz="2100" u="none" cap="none" strike="noStrike">
                <a:solidFill>
                  <a:schemeClr val="dk1"/>
                </a:solidFill>
                <a:latin typeface="Times New Roman"/>
                <a:ea typeface="Times New Roman"/>
                <a:cs typeface="Times New Roman"/>
                <a:sym typeface="Times New Roman"/>
              </a:rPr>
              <a:t>Digital Millennium Copyright Act</a:t>
            </a:r>
            <a:endParaRPr/>
          </a:p>
          <a:p>
            <a:pPr indent="-342900" lvl="2" marL="642938" marR="0" rtl="0" algn="l">
              <a:lnSpc>
                <a:spcPct val="100000"/>
              </a:lnSpc>
              <a:spcBef>
                <a:spcPts val="420"/>
              </a:spcBef>
              <a:spcAft>
                <a:spcPts val="0"/>
              </a:spcAft>
              <a:buClr>
                <a:schemeClr val="dk1"/>
              </a:buClr>
              <a:buSzPts val="3150"/>
              <a:buFont typeface="Arial"/>
              <a:buChar char="•"/>
            </a:pPr>
            <a:r>
              <a:rPr b="0" i="0" lang="en-US" sz="2100" u="none" cap="none" strike="noStrike">
                <a:solidFill>
                  <a:schemeClr val="dk1"/>
                </a:solidFill>
                <a:latin typeface="Times New Roman"/>
                <a:ea typeface="Times New Roman"/>
                <a:cs typeface="Times New Roman"/>
                <a:sym typeface="Times New Roman"/>
              </a:rPr>
              <a:t>Profiling users</a:t>
            </a:r>
            <a:endParaRPr/>
          </a:p>
          <a:p>
            <a:pPr indent="-342900" lvl="2" marL="642938" marR="0" rtl="0" algn="l">
              <a:lnSpc>
                <a:spcPct val="100000"/>
              </a:lnSpc>
              <a:spcBef>
                <a:spcPts val="420"/>
              </a:spcBef>
              <a:spcAft>
                <a:spcPts val="0"/>
              </a:spcAft>
              <a:buClr>
                <a:schemeClr val="dk1"/>
              </a:buClr>
              <a:buSzPts val="3150"/>
              <a:buFont typeface="Arial"/>
              <a:buChar char="•"/>
            </a:pPr>
            <a:r>
              <a:rPr b="0" i="0" lang="en-US" sz="2100" u="none" cap="none" strike="noStrike">
                <a:solidFill>
                  <a:schemeClr val="dk1"/>
                </a:solidFill>
                <a:latin typeface="Times New Roman"/>
                <a:ea typeface="Times New Roman"/>
                <a:cs typeface="Times New Roman"/>
                <a:sym typeface="Times New Roman"/>
              </a:rPr>
              <a:t>Phishing</a:t>
            </a:r>
            <a:endParaRPr/>
          </a:p>
          <a:p>
            <a:pPr indent="-190500" lvl="0" marL="342900" marR="0" rtl="0" algn="l">
              <a:lnSpc>
                <a:spcPct val="100000"/>
              </a:lnSpc>
              <a:spcBef>
                <a:spcPts val="48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9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9/8/2022</a:t>
            </a:r>
            <a:endParaRPr/>
          </a:p>
        </p:txBody>
      </p:sp>
      <p:sp>
        <p:nvSpPr>
          <p:cNvPr id="1511" name="Google Shape;1511;p9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SY BTech    S3               2022-23</a:t>
            </a:r>
            <a:endParaRPr/>
          </a:p>
        </p:txBody>
      </p:sp>
      <p:sp>
        <p:nvSpPr>
          <p:cNvPr id="1512" name="Google Shape;1512;p9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13" name="Google Shape;1513;p99"/>
          <p:cNvSpPr txBox="1"/>
          <p:nvPr>
            <p:ph idx="4294967295" type="title"/>
          </p:nvPr>
        </p:nvSpPr>
        <p:spPr>
          <a:xfrm>
            <a:off x="1132609" y="1706581"/>
            <a:ext cx="7543800" cy="56500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4400">
                <a:solidFill>
                  <a:srgbClr val="C00000"/>
                </a:solidFill>
                <a:latin typeface="Times New Roman"/>
                <a:ea typeface="Times New Roman"/>
                <a:cs typeface="Times New Roman"/>
                <a:sym typeface="Times New Roman"/>
              </a:rPr>
              <a:t>Network Architectures</a:t>
            </a:r>
            <a:endParaRPr/>
          </a:p>
        </p:txBody>
      </p:sp>
      <p:pic>
        <p:nvPicPr>
          <p:cNvPr id="1514" name="Google Shape;1514;p99"/>
          <p:cNvPicPr preferRelativeResize="0"/>
          <p:nvPr/>
        </p:nvPicPr>
        <p:blipFill rotWithShape="1">
          <a:blip r:embed="rId3">
            <a:alphaModFix/>
          </a:blip>
          <a:srcRect b="0" l="0" r="0" t="0"/>
          <a:stretch/>
        </p:blipFill>
        <p:spPr>
          <a:xfrm>
            <a:off x="41821" y="57411"/>
            <a:ext cx="739015" cy="7219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